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4" r:id="rId5"/>
    <p:sldMasterId id="2147483715" r:id="rId6"/>
    <p:sldMasterId id="2147483716" r:id="rId7"/>
    <p:sldMasterId id="2147483717" r:id="rId8"/>
    <p:sldMasterId id="2147483718" r:id="rId9"/>
    <p:sldMasterId id="214748371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Lst>
  <p:sldSz cy="6858000" cx="9144000"/>
  <p:notesSz cx="6934200" cy="9232900"/>
  <p:embeddedFontLst>
    <p:embeddedFont>
      <p:font typeface="Arial Black"/>
      <p:regular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西谷元"/>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8" Type="http://schemas.openxmlformats.org/officeDocument/2006/relationships/font" Target="fonts/ArialBlack-regular.fntdata"/><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6.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07-16T03:34:48.084">
    <p:pos x="296" y="0"/>
    <p:text>18 Scales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05138" cy="461963"/>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4" name="Google Shape;4;n"/>
          <p:cNvSpPr txBox="1"/>
          <p:nvPr>
            <p:ph idx="10" type="dt"/>
          </p:nvPr>
        </p:nvSpPr>
        <p:spPr>
          <a:xfrm>
            <a:off x="3927475" y="0"/>
            <a:ext cx="3005138" cy="461963"/>
          </a:xfrm>
          <a:prstGeom prst="rect">
            <a:avLst/>
          </a:prstGeom>
          <a:noFill/>
          <a:ln>
            <a:noFill/>
          </a:ln>
        </p:spPr>
        <p:txBody>
          <a:bodyPr anchorCtr="0" anchor="t" bIns="91425" lIns="91425" spcFirstLastPara="1" rIns="91425" wrap="square" tIns="91425"/>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5" name="Google Shape;5;n"/>
          <p:cNvSpPr/>
          <p:nvPr>
            <p:ph idx="3"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93738" y="4384675"/>
            <a:ext cx="5546725" cy="4154488"/>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69350"/>
            <a:ext cx="3005138" cy="461963"/>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 name="Google Shape;8;n"/>
          <p:cNvSpPr txBox="1"/>
          <p:nvPr>
            <p:ph idx="12" type="sldNum"/>
          </p:nvPr>
        </p:nvSpPr>
        <p:spPr>
          <a:xfrm>
            <a:off x="3927475" y="8769350"/>
            <a:ext cx="3005138" cy="461963"/>
          </a:xfrm>
          <a:prstGeom prst="rect">
            <a:avLst/>
          </a:prstGeom>
          <a:noFill/>
          <a:ln>
            <a:noFill/>
          </a:ln>
        </p:spPr>
        <p:txBody>
          <a:bodyPr anchorCtr="0" anchor="b" bIns="46175" lIns="92350" spcFirstLastPara="1" rIns="92350" wrap="square" tIns="461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JZQey8ChJVU" TargetMode="External"/><Relationship Id="rId3" Type="http://schemas.openxmlformats.org/officeDocument/2006/relationships/hyperlink" Target="https://www.youtube.com/watch?v=HCqp1CqMq5w" TargetMode="External"/><Relationship Id="rId4" Type="http://schemas.openxmlformats.org/officeDocument/2006/relationships/hyperlink" Target="https://www.ualberta.ca/science/science-news/2015/november/the-snunkoople-effect" TargetMode="External"/><Relationship Id="rId5" Type="http://schemas.openxmlformats.org/officeDocument/2006/relationships/hyperlink" Target="https://www.youtube.com/watch?v=m_MaJDK3VNE" TargetMode="External"/><Relationship Id="rId6" Type="http://schemas.openxmlformats.org/officeDocument/2006/relationships/hyperlink" Target="https://www.youtube.com/watch?v=koPmuEyP3a0"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UWP9OEoaNnE"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evi-s.com/www.thebevi.com"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3c2618d959_0_47: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27" name="Google Shape;427;g3c2618d959_0_47: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36edb272d7_1_9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6edb272d7_1_9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07" name="Google Shape;507;g36edb272d7_1_9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36edb272d7_1_99: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6edb272d7_1_99: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16" name="Google Shape;516;g36edb272d7_1_99: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36edb272d7_1_109: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6edb272d7_1_109: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23" name="Google Shape;523;g36edb272d7_1_109: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36edb272d7_1_104: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6edb272d7_1_104: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32" name="Google Shape;532;g36edb272d7_1_104: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36edb272d7_1_12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6edb272d7_1_12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Potentially add screen shots from PDF of group report</a:t>
            </a:r>
            <a:endParaRPr/>
          </a:p>
        </p:txBody>
      </p:sp>
      <p:sp>
        <p:nvSpPr>
          <p:cNvPr id="539" name="Google Shape;539;g36edb272d7_1_12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4eea1c7e58_0_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4eea1c7e58_0_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Potentially add screen shots from PDF of group report</a:t>
            </a:r>
            <a:endParaRPr/>
          </a:p>
        </p:txBody>
      </p:sp>
      <p:sp>
        <p:nvSpPr>
          <p:cNvPr id="547" name="Google Shape;547;g4eea1c7e58_0_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4eea1c7e58_0_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eea1c7e58_0_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Potentially add screen shots from PDF of group report</a:t>
            </a:r>
            <a:endParaRPr/>
          </a:p>
        </p:txBody>
      </p:sp>
      <p:sp>
        <p:nvSpPr>
          <p:cNvPr id="555" name="Google Shape;555;g4eea1c7e58_0_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4eea1c7e58_0_14: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4eea1c7e58_0_14: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Potentially add screen shots from PDF of group report</a:t>
            </a:r>
            <a:endParaRPr/>
          </a:p>
        </p:txBody>
      </p:sp>
      <p:sp>
        <p:nvSpPr>
          <p:cNvPr id="563" name="Google Shape;563;g4eea1c7e58_0_14: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3c0b65b145_0_6: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73" name="Google Shape;573;g3c0b65b145_0_6: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g36edb272d7_1_12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6edb272d7_1_12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83" name="Google Shape;583;g36edb272d7_1_12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36edb272d7_1_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6edb272d7_1_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Four groups of four, sticky paper and posting to keep the goals present, get to know each other---15 minutes</a:t>
            </a:r>
            <a:endParaRPr/>
          </a:p>
        </p:txBody>
      </p:sp>
      <p:sp>
        <p:nvSpPr>
          <p:cNvPr id="437" name="Google Shape;437;g36edb272d7_1_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36edb272d7_1_38: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6edb272d7_1_38: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92" name="Google Shape;592;g36edb272d7_1_38: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4f69c3f335_0_16: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4f69c3f335_0_16: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Give a restroom break--make this a longer break</a:t>
            </a:r>
            <a:endParaRPr/>
          </a:p>
        </p:txBody>
      </p:sp>
      <p:sp>
        <p:nvSpPr>
          <p:cNvPr id="602" name="Google Shape;602;g4f69c3f335_0_16: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3c2618d959_0_158: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09" name="Google Shape;609;g3c2618d959_0_158: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36edb272d7_1_16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6edb272d7_1_162: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The theoretical basis for the BEVI is about understanding the processes through which humans shape their worldview as they seek to have their needs met.</a:t>
            </a:r>
            <a:endParaRPr/>
          </a:p>
        </p:txBody>
      </p:sp>
      <p:sp>
        <p:nvSpPr>
          <p:cNvPr id="619" name="Google Shape;619;g36edb272d7_1_162: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p14:notes"/>
          <p:cNvSpPr txBox="1"/>
          <p:nvPr>
            <p:ph idx="1" type="body"/>
          </p:nvPr>
        </p:nvSpPr>
        <p:spPr>
          <a:xfrm>
            <a:off x="693738" y="4384675"/>
            <a:ext cx="5546725" cy="4154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4:notes"/>
          <p:cNvSpPr/>
          <p:nvPr>
            <p:ph idx="2"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g36edb272d7_1_176: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6edb272d7_1_176: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33" name="Google Shape;633;g36edb272d7_1_176: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Google Shape;639;g36edb272d7_1_186: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6edb272d7_1_186: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41" name="Google Shape;641;g36edb272d7_1_186: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Google Shape;648;g36edb272d7_1_195: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Need to have a clip of Craig here</a:t>
            </a:r>
            <a:endParaRPr/>
          </a:p>
        </p:txBody>
      </p:sp>
      <p:sp>
        <p:nvSpPr>
          <p:cNvPr id="649" name="Google Shape;649;g36edb272d7_1_195: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g36edb272d7_1_202: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36edb272d7_1_20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g3b0574198d_0_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b0574198d_0_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68" name="Google Shape;668;g3b0574198d_0_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4f69c3f335_0_8: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4f69c3f335_0_8: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Play clip of Craig describing the development of the BEVI.</a:t>
            </a:r>
            <a:endParaRPr/>
          </a:p>
        </p:txBody>
      </p:sp>
      <p:sp>
        <p:nvSpPr>
          <p:cNvPr id="446" name="Google Shape;446;g4f69c3f335_0_8: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36edb272d7_1_21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6edb272d7_1_21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76" name="Google Shape;676;g36edb272d7_1_21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36edb272d7_1_225: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6edb272d7_1_225: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84" name="Google Shape;684;g36edb272d7_1_225: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g36edb272d7_1_218: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6edb272d7_1_218: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691" name="Google Shape;691;g36edb272d7_1_218: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36edb272d7_1_235: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6edb272d7_1_235: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Formative - the etiology and development of the self</a:t>
            </a:r>
            <a:endParaRPr/>
          </a:p>
          <a:p>
            <a:pPr indent="0" lvl="0" marL="0" rtl="0" algn="l">
              <a:spcBef>
                <a:spcPts val="360"/>
              </a:spcBef>
              <a:spcAft>
                <a:spcPts val="0"/>
              </a:spcAft>
              <a:buNone/>
            </a:pPr>
            <a:r>
              <a:rPr lang="en-US"/>
              <a:t>Regulatory - the functioning and organization of the self</a:t>
            </a:r>
            <a:endParaRPr/>
          </a:p>
          <a:p>
            <a:pPr indent="0" lvl="0" marL="0" rtl="0" algn="l">
              <a:spcBef>
                <a:spcPts val="360"/>
              </a:spcBef>
              <a:spcAft>
                <a:spcPts val="0"/>
              </a:spcAft>
              <a:buNone/>
            </a:pPr>
            <a:r>
              <a:rPr lang="en-US"/>
              <a:t>Contextual - the level of analysis at which the self is described and experienced</a:t>
            </a:r>
            <a:endParaRPr/>
          </a:p>
          <a:p>
            <a:pPr indent="0" lvl="0" marL="0" rtl="0" algn="l">
              <a:spcBef>
                <a:spcPts val="360"/>
              </a:spcBef>
              <a:spcAft>
                <a:spcPts val="0"/>
              </a:spcAft>
              <a:buNone/>
            </a:pPr>
            <a:r>
              <a:rPr lang="en-US"/>
              <a:t>Perceptual - the self’s awareness of its own existence, structures, and functions</a:t>
            </a:r>
            <a:endParaRPr/>
          </a:p>
          <a:p>
            <a:pPr indent="0" lvl="0" marL="0" rtl="0" algn="l">
              <a:spcBef>
                <a:spcPts val="360"/>
              </a:spcBef>
              <a:spcAft>
                <a:spcPts val="0"/>
              </a:spcAft>
              <a:buNone/>
            </a:pPr>
            <a:r>
              <a:rPr lang="en-US"/>
              <a:t>Experiential - the self is experienced both physically and metaphysically</a:t>
            </a:r>
            <a:endParaRPr/>
          </a:p>
          <a:p>
            <a:pPr indent="0" lvl="0" marL="0" rtl="0" algn="l">
              <a:spcBef>
                <a:spcPts val="360"/>
              </a:spcBef>
              <a:spcAft>
                <a:spcPts val="0"/>
              </a:spcAft>
              <a:buNone/>
            </a:pPr>
            <a:r>
              <a:rPr lang="en-US"/>
              <a:t>Integrative - the extent to which individual components are integrated into a coherent gestalt</a:t>
            </a:r>
            <a:endParaRPr/>
          </a:p>
        </p:txBody>
      </p:sp>
      <p:sp>
        <p:nvSpPr>
          <p:cNvPr id="699" name="Google Shape;699;g36edb272d7_1_235: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p26:notes"/>
          <p:cNvSpPr txBox="1"/>
          <p:nvPr>
            <p:ph idx="1" type="body"/>
          </p:nvPr>
        </p:nvSpPr>
        <p:spPr>
          <a:xfrm>
            <a:off x="693738" y="4384675"/>
            <a:ext cx="5546725" cy="4154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6:notes"/>
          <p:cNvSpPr/>
          <p:nvPr>
            <p:ph idx="2"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4f69c3f335_0_41: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4f69c3f335_0_41: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g36edb272d7_1_244: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6edb272d7_1_244: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20" name="Google Shape;720;g36edb272d7_1_244: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Google Shape;726;p32:notes"/>
          <p:cNvSpPr txBox="1"/>
          <p:nvPr>
            <p:ph idx="1" type="body"/>
          </p:nvPr>
        </p:nvSpPr>
        <p:spPr>
          <a:xfrm>
            <a:off x="693738" y="4384675"/>
            <a:ext cx="5546725" cy="4154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Example of little girl and parent at the pool--parent’s view of girl becomes the girl’s view of herself through “Oh, honey, you are a brave swimmer.”</a:t>
            </a:r>
            <a:endParaRPr/>
          </a:p>
        </p:txBody>
      </p:sp>
      <p:sp>
        <p:nvSpPr>
          <p:cNvPr id="727" name="Google Shape;727;p32:notes"/>
          <p:cNvSpPr/>
          <p:nvPr>
            <p:ph idx="2"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g3c0b65b145_0_14: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36" name="Google Shape;736;g3c0b65b145_0_14: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3" name="Shape 743"/>
        <p:cNvGrpSpPr/>
        <p:nvPr/>
      </p:nvGrpSpPr>
      <p:grpSpPr>
        <a:xfrm>
          <a:off x="0" y="0"/>
          <a:ext cx="0" cy="0"/>
          <a:chOff x="0" y="0"/>
          <a:chExt cx="0" cy="0"/>
        </a:xfrm>
      </p:grpSpPr>
      <p:sp>
        <p:nvSpPr>
          <p:cNvPr id="744" name="Google Shape;744;g3b0574198d_0_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b0574198d_0_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46" name="Google Shape;746;g3b0574198d_0_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3c2618d959_0_139: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53" name="Google Shape;453;g3c2618d959_0_139: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g3b0574198d_0_2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b0574198d_0_22: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56" name="Google Shape;756;g3b0574198d_0_22: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3b0574198d_0_3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b0574198d_0_3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771" name="Google Shape;771;g3b0574198d_0_3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3" name="Shape 783"/>
        <p:cNvGrpSpPr/>
        <p:nvPr/>
      </p:nvGrpSpPr>
      <p:grpSpPr>
        <a:xfrm>
          <a:off x="0" y="0"/>
          <a:ext cx="0" cy="0"/>
          <a:chOff x="0" y="0"/>
          <a:chExt cx="0" cy="0"/>
        </a:xfrm>
      </p:grpSpPr>
      <p:sp>
        <p:nvSpPr>
          <p:cNvPr id="784" name="Google Shape;784;g3c2618d959_0_1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c2618d959_0_1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US"/>
              <a:t>Model application of theory (like Craig’s example of the kid jumping in the pool) and then ask for participants to share their own examples.</a:t>
            </a:r>
            <a:endParaRPr/>
          </a:p>
          <a:p>
            <a:pPr indent="0" lvl="0" marL="0" rtl="0" algn="l">
              <a:spcBef>
                <a:spcPts val="360"/>
              </a:spcBef>
              <a:spcAft>
                <a:spcPts val="0"/>
              </a:spcAft>
              <a:buNone/>
            </a:pPr>
            <a:r>
              <a:t/>
            </a:r>
            <a:endParaRPr/>
          </a:p>
        </p:txBody>
      </p:sp>
      <p:sp>
        <p:nvSpPr>
          <p:cNvPr id="786" name="Google Shape;786;g3c2618d959_0_1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g36edb272d7_1_323: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6edb272d7_1_323: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Professional Development Video (office style humor) </a:t>
            </a:r>
            <a:r>
              <a:rPr lang="en-US" u="sng">
                <a:solidFill>
                  <a:schemeClr val="hlink"/>
                </a:solidFill>
                <a:hlinkClick r:id="rId2"/>
              </a:rPr>
              <a:t>https://www.youtube.com/watch?v=JZQey8ChJVU</a:t>
            </a:r>
            <a:r>
              <a:rPr lang="en-US"/>
              <a:t> </a:t>
            </a:r>
            <a:endParaRPr/>
          </a:p>
          <a:p>
            <a:pPr indent="0" lvl="0" marL="0" rtl="0" algn="l">
              <a:spcBef>
                <a:spcPts val="360"/>
              </a:spcBef>
              <a:spcAft>
                <a:spcPts val="0"/>
              </a:spcAft>
              <a:buNone/>
            </a:pPr>
            <a:r>
              <a:rPr lang="en-US"/>
              <a:t>Academic Advisor Spoof </a:t>
            </a:r>
            <a:r>
              <a:rPr lang="en-US" u="sng">
                <a:solidFill>
                  <a:schemeClr val="hlink"/>
                </a:solidFill>
                <a:hlinkClick r:id="rId3"/>
              </a:rPr>
              <a:t>https://www.youtube.com/watch?v=HCqp1CqMq5w</a:t>
            </a:r>
            <a:r>
              <a:rPr lang="en-US"/>
              <a:t> </a:t>
            </a:r>
            <a:endParaRPr/>
          </a:p>
          <a:p>
            <a:pPr indent="0" lvl="0" marL="0" rtl="0" algn="l">
              <a:spcBef>
                <a:spcPts val="360"/>
              </a:spcBef>
              <a:spcAft>
                <a:spcPts val="0"/>
              </a:spcAft>
              <a:buNone/>
            </a:pPr>
            <a:r>
              <a:rPr lang="en-US"/>
              <a:t>Not meant to be funny, but it is hilarious </a:t>
            </a:r>
            <a:r>
              <a:rPr lang="en-US" u="sng">
                <a:solidFill>
                  <a:schemeClr val="hlink"/>
                </a:solidFill>
                <a:hlinkClick r:id="rId4"/>
              </a:rPr>
              <a:t>https://www.ualberta.ca/science/science-news/2015/november/the-snunkoople-effect</a:t>
            </a:r>
            <a:r>
              <a:rPr lang="en-US"/>
              <a:t> </a:t>
            </a:r>
            <a:endParaRPr/>
          </a:p>
          <a:p>
            <a:pPr indent="0" lvl="0" marL="0" rtl="0" algn="l">
              <a:spcBef>
                <a:spcPts val="360"/>
              </a:spcBef>
              <a:spcAft>
                <a:spcPts val="0"/>
              </a:spcAft>
              <a:buNone/>
            </a:pPr>
            <a:r>
              <a:rPr lang="en-US"/>
              <a:t>Cat herder </a:t>
            </a:r>
            <a:r>
              <a:rPr lang="en-US" u="sng">
                <a:solidFill>
                  <a:schemeClr val="hlink"/>
                </a:solidFill>
                <a:hlinkClick r:id="rId5"/>
              </a:rPr>
              <a:t>https://www.youtube.com/watch?v=m_MaJDK3VNE</a:t>
            </a:r>
            <a:r>
              <a:rPr lang="en-US"/>
              <a:t> </a:t>
            </a:r>
            <a:endParaRPr/>
          </a:p>
          <a:p>
            <a:pPr indent="0" lvl="0" marL="0" rtl="0" algn="l">
              <a:spcBef>
                <a:spcPts val="360"/>
              </a:spcBef>
              <a:spcAft>
                <a:spcPts val="0"/>
              </a:spcAft>
              <a:buNone/>
            </a:pPr>
            <a:r>
              <a:rPr lang="en-US"/>
              <a:t>Gilette Commercial--not funny but a conversation about how values are passed along </a:t>
            </a:r>
            <a:r>
              <a:rPr lang="en-US" u="sng">
                <a:solidFill>
                  <a:schemeClr val="hlink"/>
                </a:solidFill>
                <a:hlinkClick r:id="rId6"/>
              </a:rPr>
              <a:t>https://www.youtube.com/watch?v=koPmuEyP3a0</a:t>
            </a:r>
            <a:r>
              <a:rPr lang="en-US"/>
              <a:t> </a:t>
            </a:r>
            <a:endParaRPr/>
          </a:p>
        </p:txBody>
      </p:sp>
      <p:sp>
        <p:nvSpPr>
          <p:cNvPr id="800" name="Google Shape;800;g36edb272d7_1_323: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5" name="Shape 805"/>
        <p:cNvGrpSpPr/>
        <p:nvPr/>
      </p:nvGrpSpPr>
      <p:grpSpPr>
        <a:xfrm>
          <a:off x="0" y="0"/>
          <a:ext cx="0" cy="0"/>
          <a:chOff x="0" y="0"/>
          <a:chExt cx="0" cy="0"/>
        </a:xfrm>
      </p:grpSpPr>
      <p:sp>
        <p:nvSpPr>
          <p:cNvPr id="806" name="Google Shape;806;g4f69c3f335_0_4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4f69c3f335_0_4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08" name="Google Shape;808;g4f69c3f335_0_4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3c2618d959_0_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c2618d959_0_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Have to understand the reason people learn or not, reason people are bored, what is at the core of the self is not involved in the learning environment--not activating the core needs.  </a:t>
            </a:r>
            <a:endParaRPr/>
          </a:p>
        </p:txBody>
      </p:sp>
      <p:sp>
        <p:nvSpPr>
          <p:cNvPr id="816" name="Google Shape;816;g3c2618d959_0_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1" name="Shape 821"/>
        <p:cNvGrpSpPr/>
        <p:nvPr/>
      </p:nvGrpSpPr>
      <p:grpSpPr>
        <a:xfrm>
          <a:off x="0" y="0"/>
          <a:ext cx="0" cy="0"/>
          <a:chOff x="0" y="0"/>
          <a:chExt cx="0" cy="0"/>
        </a:xfrm>
      </p:grpSpPr>
      <p:sp>
        <p:nvSpPr>
          <p:cNvPr id="822" name="Google Shape;822;g36edb272d7_1_263: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6edb272d7_1_263: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24" name="Google Shape;824;g36edb272d7_1_263: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0" name="Shape 830"/>
        <p:cNvGrpSpPr/>
        <p:nvPr/>
      </p:nvGrpSpPr>
      <p:grpSpPr>
        <a:xfrm>
          <a:off x="0" y="0"/>
          <a:ext cx="0" cy="0"/>
          <a:chOff x="0" y="0"/>
          <a:chExt cx="0" cy="0"/>
        </a:xfrm>
      </p:grpSpPr>
      <p:sp>
        <p:nvSpPr>
          <p:cNvPr id="831" name="Google Shape;831;g3c0b65b145_0_25: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32" name="Google Shape;832;g3c0b65b145_0_25: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3c2618d959_0_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3c2618d959_0_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42" name="Google Shape;842;g3c2618d959_0_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g3c2618d959_0_198: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50" name="Google Shape;850;g3c2618d959_0_198: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36edb272d7_1_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6edb272d7_1_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63" name="Google Shape;463;g36edb272d7_1_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7" name="Shape 857"/>
        <p:cNvGrpSpPr/>
        <p:nvPr/>
      </p:nvGrpSpPr>
      <p:grpSpPr>
        <a:xfrm>
          <a:off x="0" y="0"/>
          <a:ext cx="0" cy="0"/>
          <a:chOff x="0" y="0"/>
          <a:chExt cx="0" cy="0"/>
        </a:xfrm>
      </p:grpSpPr>
      <p:sp>
        <p:nvSpPr>
          <p:cNvPr id="858" name="Google Shape;858;p35:notes"/>
          <p:cNvSpPr txBox="1"/>
          <p:nvPr>
            <p:ph idx="1" type="body"/>
          </p:nvPr>
        </p:nvSpPr>
        <p:spPr>
          <a:xfrm>
            <a:off x="693738" y="4384675"/>
            <a:ext cx="5546725" cy="4154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5:notes"/>
          <p:cNvSpPr/>
          <p:nvPr>
            <p:ph idx="2"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36edb272d7_2_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6edb272d7_2_2: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868" name="Google Shape;868;g36edb272d7_2_2: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p41:notes"/>
          <p:cNvSpPr txBox="1"/>
          <p:nvPr>
            <p:ph idx="1" type="body"/>
          </p:nvPr>
        </p:nvSpPr>
        <p:spPr>
          <a:xfrm>
            <a:off x="693738" y="4384675"/>
            <a:ext cx="5546725" cy="4154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1:notes"/>
          <p:cNvSpPr/>
          <p:nvPr>
            <p:ph idx="2"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Google Shape;881;p42:notes"/>
          <p:cNvSpPr txBox="1"/>
          <p:nvPr>
            <p:ph idx="1" type="body"/>
          </p:nvPr>
        </p:nvSpPr>
        <p:spPr>
          <a:xfrm>
            <a:off x="693738" y="4384675"/>
            <a:ext cx="5546725" cy="4154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2:notes"/>
          <p:cNvSpPr/>
          <p:nvPr>
            <p:ph idx="2"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p44:notes"/>
          <p:cNvSpPr txBox="1"/>
          <p:nvPr>
            <p:ph idx="1" type="body"/>
          </p:nvPr>
        </p:nvSpPr>
        <p:spPr>
          <a:xfrm>
            <a:off x="693738" y="4384675"/>
            <a:ext cx="5546725" cy="4154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Explain that they are empirically derived….and grounded...theory came from data.</a:t>
            </a:r>
            <a:endParaRPr/>
          </a:p>
        </p:txBody>
      </p:sp>
      <p:sp>
        <p:nvSpPr>
          <p:cNvPr id="889" name="Google Shape;889;p44:notes"/>
          <p:cNvSpPr/>
          <p:nvPr>
            <p:ph idx="2"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g3c0b65b145_0_47: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sz="2000" u="sng">
                <a:solidFill>
                  <a:schemeClr val="hlink"/>
                </a:solidFill>
                <a:hlinkClick r:id="rId2"/>
              </a:rPr>
              <a:t>https://www.youtube.com/watch?v=UWP9OEoaNnE</a:t>
            </a:r>
            <a:r>
              <a:rPr lang="en-US" sz="2000">
                <a:solidFill>
                  <a:schemeClr val="dk1"/>
                </a:solidFill>
              </a:rPr>
              <a:t> (just the first 5 minutes for your viewing pleasure)</a:t>
            </a:r>
            <a:endParaRPr/>
          </a:p>
        </p:txBody>
      </p:sp>
      <p:sp>
        <p:nvSpPr>
          <p:cNvPr id="897" name="Google Shape;897;g3c0b65b145_0_4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3" name="Shape 903"/>
        <p:cNvGrpSpPr/>
        <p:nvPr/>
      </p:nvGrpSpPr>
      <p:grpSpPr>
        <a:xfrm>
          <a:off x="0" y="0"/>
          <a:ext cx="0" cy="0"/>
          <a:chOff x="0" y="0"/>
          <a:chExt cx="0" cy="0"/>
        </a:xfrm>
      </p:grpSpPr>
      <p:sp>
        <p:nvSpPr>
          <p:cNvPr id="904" name="Google Shape;904;g36edb272d7_1_277: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Long BEVI correlations - update with BEVI 3.0 norming data</a:t>
            </a:r>
            <a:endParaRPr/>
          </a:p>
        </p:txBody>
      </p:sp>
      <p:sp>
        <p:nvSpPr>
          <p:cNvPr id="905" name="Google Shape;905;g36edb272d7_1_27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0" name="Shape 910"/>
        <p:cNvGrpSpPr/>
        <p:nvPr/>
      </p:nvGrpSpPr>
      <p:grpSpPr>
        <a:xfrm>
          <a:off x="0" y="0"/>
          <a:ext cx="0" cy="0"/>
          <a:chOff x="0" y="0"/>
          <a:chExt cx="0" cy="0"/>
        </a:xfrm>
      </p:grpSpPr>
      <p:sp>
        <p:nvSpPr>
          <p:cNvPr id="911" name="Google Shape;911;g36edb272d7_1_282: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g36edb272d7_1_28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7" name="Shape 917"/>
        <p:cNvGrpSpPr/>
        <p:nvPr/>
      </p:nvGrpSpPr>
      <p:grpSpPr>
        <a:xfrm>
          <a:off x="0" y="0"/>
          <a:ext cx="0" cy="0"/>
          <a:chOff x="0" y="0"/>
          <a:chExt cx="0" cy="0"/>
        </a:xfrm>
      </p:grpSpPr>
      <p:sp>
        <p:nvSpPr>
          <p:cNvPr id="918" name="Google Shape;918;g3c0b65b145_0_60: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300">
                <a:solidFill>
                  <a:schemeClr val="dk1"/>
                </a:solidFill>
                <a:latin typeface="Times New Roman"/>
                <a:ea typeface="Times New Roman"/>
                <a:cs typeface="Times New Roman"/>
                <a:sym typeface="Times New Roman"/>
              </a:rPr>
              <a:t>Lowest Optimal Background-Domain </a:t>
            </a:r>
            <a:r>
              <a:rPr lang="en-US" sz="1300">
                <a:solidFill>
                  <a:schemeClr val="dk1"/>
                </a:solidFill>
                <a:latin typeface="Times New Roman"/>
                <a:ea typeface="Times New Roman"/>
                <a:cs typeface="Times New Roman"/>
                <a:sym typeface="Times New Roman"/>
              </a:rPr>
              <a:t>presents aggregated background information and domain scores for the 1st – 30th percentile of full scale scores. The full scale score is summative of scores from the seven domains of the BEVI under which the 17 process scales are clustered: 1) Formative Variables; 2) Fulfillment of Core Needs; 3) Tolerance of Disequilibrium; 4) Critical Thinking; 5) Self Access; 6) Other Access; and 7) Global Access (see </a:t>
            </a:r>
            <a:r>
              <a:rPr lang="en-US" sz="1300" u="sng">
                <a:solidFill>
                  <a:schemeClr val="hlink"/>
                </a:solidFill>
                <a:latin typeface="Times New Roman"/>
                <a:ea typeface="Times New Roman"/>
                <a:cs typeface="Times New Roman"/>
                <a:sym typeface="Times New Roman"/>
                <a:hlinkClick r:id="rId2"/>
              </a:rPr>
              <a:t>www.thebevi.com</a:t>
            </a:r>
            <a:r>
              <a:rPr lang="en-US" sz="1300">
                <a:solidFill>
                  <a:schemeClr val="dk1"/>
                </a:solidFill>
                <a:latin typeface="Times New Roman"/>
                <a:ea typeface="Times New Roman"/>
                <a:cs typeface="Times New Roman"/>
                <a:sym typeface="Times New Roman"/>
              </a:rPr>
              <a:t>). It is “key” to interpretation and intervention because this subgroup weights the bottom 30 percent of the overall group (i.e., this subgroup likely could benefit most from “change” in a direction that probably would be consistent with key goals of the learning, growth, or development experience in which such individuals are participating). </a:t>
            </a:r>
            <a:endParaRPr/>
          </a:p>
        </p:txBody>
      </p:sp>
      <p:sp>
        <p:nvSpPr>
          <p:cNvPr id="919" name="Google Shape;919;g3c0b65b145_0_6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Google Shape;925;g3c0b65b145_0_33: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926" name="Google Shape;926;g3c0b65b145_0_33: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36edb272d7_1_46: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6edb272d7_1_46: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73" name="Google Shape;473;g36edb272d7_1_46: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Google Shape;934;p43:notes"/>
          <p:cNvSpPr txBox="1"/>
          <p:nvPr>
            <p:ph idx="1" type="body"/>
          </p:nvPr>
        </p:nvSpPr>
        <p:spPr>
          <a:xfrm>
            <a:off x="693738" y="4384675"/>
            <a:ext cx="5546725" cy="41544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3:notes"/>
          <p:cNvSpPr/>
          <p:nvPr>
            <p:ph idx="2" type="sldImg"/>
          </p:nvPr>
        </p:nvSpPr>
        <p:spPr>
          <a:xfrm>
            <a:off x="1160463" y="693738"/>
            <a:ext cx="4614862" cy="3460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g3c2f70c44a_0_9: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3c2f70c44a_0_9: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943" name="Google Shape;943;g3c2f70c44a_0_9: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2" name="Shape 1002"/>
        <p:cNvGrpSpPr/>
        <p:nvPr/>
      </p:nvGrpSpPr>
      <p:grpSpPr>
        <a:xfrm>
          <a:off x="0" y="0"/>
          <a:ext cx="0" cy="0"/>
          <a:chOff x="0" y="0"/>
          <a:chExt cx="0" cy="0"/>
        </a:xfrm>
      </p:grpSpPr>
      <p:sp>
        <p:nvSpPr>
          <p:cNvPr id="1003" name="Google Shape;1003;g3c2f70c44a_0_86: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3c2f70c44a_0_86: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05" name="Google Shape;1005;g3c2f70c44a_0_86: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2" name="Shape 1052"/>
        <p:cNvGrpSpPr/>
        <p:nvPr/>
      </p:nvGrpSpPr>
      <p:grpSpPr>
        <a:xfrm>
          <a:off x="0" y="0"/>
          <a:ext cx="0" cy="0"/>
          <a:chOff x="0" y="0"/>
          <a:chExt cx="0" cy="0"/>
        </a:xfrm>
      </p:grpSpPr>
      <p:sp>
        <p:nvSpPr>
          <p:cNvPr id="1053" name="Google Shape;1053;g36edb272d7_1_332: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g36edb272d7_1_33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8" name="Shape 1058"/>
        <p:cNvGrpSpPr/>
        <p:nvPr/>
      </p:nvGrpSpPr>
      <p:grpSpPr>
        <a:xfrm>
          <a:off x="0" y="0"/>
          <a:ext cx="0" cy="0"/>
          <a:chOff x="0" y="0"/>
          <a:chExt cx="0" cy="0"/>
        </a:xfrm>
      </p:grpSpPr>
      <p:sp>
        <p:nvSpPr>
          <p:cNvPr id="1059" name="Google Shape;1059;g3c2f70c44a_0_209: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3c2f70c44a_0_209: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61" name="Google Shape;1061;g3c2f70c44a_0_209: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6" name="Shape 1066"/>
        <p:cNvGrpSpPr/>
        <p:nvPr/>
      </p:nvGrpSpPr>
      <p:grpSpPr>
        <a:xfrm>
          <a:off x="0" y="0"/>
          <a:ext cx="0" cy="0"/>
          <a:chOff x="0" y="0"/>
          <a:chExt cx="0" cy="0"/>
        </a:xfrm>
      </p:grpSpPr>
      <p:sp>
        <p:nvSpPr>
          <p:cNvPr id="1067" name="Google Shape;1067;g3c2f70c44a_0_218: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3c2f70c44a_0_218: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69" name="Google Shape;1069;g3c2f70c44a_0_218: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4" name="Shape 1074"/>
        <p:cNvGrpSpPr/>
        <p:nvPr/>
      </p:nvGrpSpPr>
      <p:grpSpPr>
        <a:xfrm>
          <a:off x="0" y="0"/>
          <a:ext cx="0" cy="0"/>
          <a:chOff x="0" y="0"/>
          <a:chExt cx="0" cy="0"/>
        </a:xfrm>
      </p:grpSpPr>
      <p:sp>
        <p:nvSpPr>
          <p:cNvPr id="1075" name="Google Shape;1075;g3c2f70c44a_0_22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3c2f70c44a_0_22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77" name="Google Shape;1077;g3c2f70c44a_0_22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g3c2f70c44a_0_236: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84" name="Google Shape;1084;g3c2f70c44a_0_236: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1" name="Shape 1091"/>
        <p:cNvGrpSpPr/>
        <p:nvPr/>
      </p:nvGrpSpPr>
      <p:grpSpPr>
        <a:xfrm>
          <a:off x="0" y="0"/>
          <a:ext cx="0" cy="0"/>
          <a:chOff x="0" y="0"/>
          <a:chExt cx="0" cy="0"/>
        </a:xfrm>
      </p:grpSpPr>
      <p:sp>
        <p:nvSpPr>
          <p:cNvPr id="1092" name="Google Shape;1092;g36edb272d7_2_38: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36edb272d7_2_38: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094" name="Google Shape;1094;g36edb272d7_2_38: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9" name="Shape 1099"/>
        <p:cNvGrpSpPr/>
        <p:nvPr/>
      </p:nvGrpSpPr>
      <p:grpSpPr>
        <a:xfrm>
          <a:off x="0" y="0"/>
          <a:ext cx="0" cy="0"/>
          <a:chOff x="0" y="0"/>
          <a:chExt cx="0" cy="0"/>
        </a:xfrm>
      </p:grpSpPr>
      <p:sp>
        <p:nvSpPr>
          <p:cNvPr id="1100" name="Google Shape;1100;g36edb272d7_3_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6edb272d7_3_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02" name="Google Shape;1102;g36edb272d7_3_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3c2618d959_0_13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c2618d959_0_13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82" name="Google Shape;482;g3c2618d959_0_13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7" name="Shape 1107"/>
        <p:cNvGrpSpPr/>
        <p:nvPr/>
      </p:nvGrpSpPr>
      <p:grpSpPr>
        <a:xfrm>
          <a:off x="0" y="0"/>
          <a:ext cx="0" cy="0"/>
          <a:chOff x="0" y="0"/>
          <a:chExt cx="0" cy="0"/>
        </a:xfrm>
      </p:grpSpPr>
      <p:sp>
        <p:nvSpPr>
          <p:cNvPr id="1108" name="Google Shape;1108;g3c2f70c44a_0_254: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3c2f70c44a_0_254: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10" name="Google Shape;1110;g3c2f70c44a_0_254: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3" name="Shape 1123"/>
        <p:cNvGrpSpPr/>
        <p:nvPr/>
      </p:nvGrpSpPr>
      <p:grpSpPr>
        <a:xfrm>
          <a:off x="0" y="0"/>
          <a:ext cx="0" cy="0"/>
          <a:chOff x="0" y="0"/>
          <a:chExt cx="0" cy="0"/>
        </a:xfrm>
      </p:grpSpPr>
      <p:sp>
        <p:nvSpPr>
          <p:cNvPr id="1124" name="Google Shape;1124;g3c2f70c44a_0_269: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3c2f70c44a_0_269: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26" name="Google Shape;1126;g3c2f70c44a_0_269: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5" name="Shape 1135"/>
        <p:cNvGrpSpPr/>
        <p:nvPr/>
      </p:nvGrpSpPr>
      <p:grpSpPr>
        <a:xfrm>
          <a:off x="0" y="0"/>
          <a:ext cx="0" cy="0"/>
          <a:chOff x="0" y="0"/>
          <a:chExt cx="0" cy="0"/>
        </a:xfrm>
      </p:grpSpPr>
      <p:sp>
        <p:nvSpPr>
          <p:cNvPr id="1136" name="Google Shape;1136;g3c2f70c44a_0_30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3c2f70c44a_0_30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38" name="Google Shape;1138;g3c2f70c44a_0_30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g3c2f70c44a_0_31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3c2f70c44a_0_312: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47" name="Google Shape;1147;g3c2f70c44a_0_312: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Google Shape;1155;g3c2f70c44a_0_335: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3c2f70c44a_0_335: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57" name="Google Shape;1157;g3c2f70c44a_0_335: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4" name="Shape 1164"/>
        <p:cNvGrpSpPr/>
        <p:nvPr/>
      </p:nvGrpSpPr>
      <p:grpSpPr>
        <a:xfrm>
          <a:off x="0" y="0"/>
          <a:ext cx="0" cy="0"/>
          <a:chOff x="0" y="0"/>
          <a:chExt cx="0" cy="0"/>
        </a:xfrm>
      </p:grpSpPr>
      <p:sp>
        <p:nvSpPr>
          <p:cNvPr id="1165" name="Google Shape;1165;g3c2f70c44a_0_32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3c2f70c44a_0_322: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67" name="Google Shape;1167;g3c2f70c44a_0_322: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4" name="Shape 1174"/>
        <p:cNvGrpSpPr/>
        <p:nvPr/>
      </p:nvGrpSpPr>
      <p:grpSpPr>
        <a:xfrm>
          <a:off x="0" y="0"/>
          <a:ext cx="0" cy="0"/>
          <a:chOff x="0" y="0"/>
          <a:chExt cx="0" cy="0"/>
        </a:xfrm>
      </p:grpSpPr>
      <p:sp>
        <p:nvSpPr>
          <p:cNvPr id="1175" name="Google Shape;1175;g3c2f70c44a_0_288: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3c2f70c44a_0_288: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77" name="Google Shape;1177;g3c2f70c44a_0_288: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3" name="Shape 1183"/>
        <p:cNvGrpSpPr/>
        <p:nvPr/>
      </p:nvGrpSpPr>
      <p:grpSpPr>
        <a:xfrm>
          <a:off x="0" y="0"/>
          <a:ext cx="0" cy="0"/>
          <a:chOff x="0" y="0"/>
          <a:chExt cx="0" cy="0"/>
        </a:xfrm>
      </p:grpSpPr>
      <p:sp>
        <p:nvSpPr>
          <p:cNvPr id="1184" name="Google Shape;1184;g3c2f70c44a_0_345: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3c2f70c44a_0_345: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86" name="Google Shape;1186;g3c2f70c44a_0_345: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5" name="Shape 1195"/>
        <p:cNvGrpSpPr/>
        <p:nvPr/>
      </p:nvGrpSpPr>
      <p:grpSpPr>
        <a:xfrm>
          <a:off x="0" y="0"/>
          <a:ext cx="0" cy="0"/>
          <a:chOff x="0" y="0"/>
          <a:chExt cx="0" cy="0"/>
        </a:xfrm>
      </p:grpSpPr>
      <p:sp>
        <p:nvSpPr>
          <p:cNvPr id="1196" name="Google Shape;1196;g3c2f70c44a_0_244: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97" name="Google Shape;1197;g3c2f70c44a_0_244: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4" name="Shape 1204"/>
        <p:cNvGrpSpPr/>
        <p:nvPr/>
      </p:nvGrpSpPr>
      <p:grpSpPr>
        <a:xfrm>
          <a:off x="0" y="0"/>
          <a:ext cx="0" cy="0"/>
          <a:chOff x="0" y="0"/>
          <a:chExt cx="0" cy="0"/>
        </a:xfrm>
      </p:grpSpPr>
      <p:sp>
        <p:nvSpPr>
          <p:cNvPr id="1205" name="Google Shape;1205;g4f69c3f335_0_25: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06" name="Google Shape;1206;g4f69c3f335_0_25: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36edb272d7_1_83: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6edb272d7_1_83: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491" name="Google Shape;491;g36edb272d7_1_83: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3" name="Shape 1213"/>
        <p:cNvGrpSpPr/>
        <p:nvPr/>
      </p:nvGrpSpPr>
      <p:grpSpPr>
        <a:xfrm>
          <a:off x="0" y="0"/>
          <a:ext cx="0" cy="0"/>
          <a:chOff x="0" y="0"/>
          <a:chExt cx="0" cy="0"/>
        </a:xfrm>
      </p:grpSpPr>
      <p:sp>
        <p:nvSpPr>
          <p:cNvPr id="1214" name="Google Shape;1214;g36edb272d7_2_23: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36edb272d7_2_23: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Why do you expect your intervention to work?  </a:t>
            </a:r>
            <a:endParaRPr/>
          </a:p>
        </p:txBody>
      </p:sp>
      <p:sp>
        <p:nvSpPr>
          <p:cNvPr id="1216" name="Google Shape;1216;g36edb272d7_2_23: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1" name="Shape 1221"/>
        <p:cNvGrpSpPr/>
        <p:nvPr/>
      </p:nvGrpSpPr>
      <p:grpSpPr>
        <a:xfrm>
          <a:off x="0" y="0"/>
          <a:ext cx="0" cy="0"/>
          <a:chOff x="0" y="0"/>
          <a:chExt cx="0" cy="0"/>
        </a:xfrm>
      </p:grpSpPr>
      <p:sp>
        <p:nvSpPr>
          <p:cNvPr id="1222" name="Google Shape;1222;g36edb272d7_1_34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3" name="Google Shape;1223;g36edb272d7_1_347:notes"/>
          <p:cNvSpPr txBox="1"/>
          <p:nvPr>
            <p:ph idx="1" type="body"/>
          </p:nvPr>
        </p:nvSpPr>
        <p:spPr>
          <a:xfrm>
            <a:off x="693738" y="4384675"/>
            <a:ext cx="5546700" cy="4154400"/>
          </a:xfrm>
          <a:prstGeom prst="rect">
            <a:avLst/>
          </a:prstGeom>
          <a:noFill/>
          <a:ln>
            <a:noFill/>
          </a:ln>
        </p:spPr>
        <p:txBody>
          <a:bodyPr anchorCtr="0" anchor="t" bIns="46175" lIns="92350" spcFirstLastPara="1" rIns="92350" wrap="square" tIns="46175">
            <a:noAutofit/>
          </a:bodyPr>
          <a:lstStyle/>
          <a:p>
            <a:pPr indent="0" lvl="0" marL="0" marR="0" rtl="0" algn="l">
              <a:lnSpc>
                <a:spcPct val="80000"/>
              </a:lnSpc>
              <a:spcBef>
                <a:spcPts val="0"/>
              </a:spcBef>
              <a:spcAft>
                <a:spcPts val="0"/>
              </a:spcAft>
              <a:buNone/>
            </a:pPr>
            <a:r>
              <a:t/>
            </a:r>
            <a:endParaRPr b="0" i="0" sz="700" u="none" cap="none" strike="noStrike">
              <a:solidFill>
                <a:schemeClr val="dk1"/>
              </a:solidFill>
              <a:latin typeface="Arial"/>
              <a:ea typeface="Arial"/>
              <a:cs typeface="Arial"/>
              <a:sym typeface="Arial"/>
            </a:endParaRPr>
          </a:p>
        </p:txBody>
      </p:sp>
      <p:sp>
        <p:nvSpPr>
          <p:cNvPr id="1224" name="Google Shape;1224;g36edb272d7_1_347:notes"/>
          <p:cNvSpPr txBox="1"/>
          <p:nvPr>
            <p:ph idx="12" type="sldNum"/>
          </p:nvPr>
        </p:nvSpPr>
        <p:spPr>
          <a:xfrm>
            <a:off x="3927475" y="8769350"/>
            <a:ext cx="3005100" cy="462000"/>
          </a:xfrm>
          <a:prstGeom prst="rect">
            <a:avLst/>
          </a:prstGeom>
          <a:noFill/>
          <a:ln>
            <a:noFill/>
          </a:ln>
        </p:spPr>
        <p:txBody>
          <a:bodyPr anchorCtr="0" anchor="b" bIns="46175" lIns="92350" spcFirstLastPara="1" rIns="92350" wrap="square" tIns="46175">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9" name="Shape 1229"/>
        <p:cNvGrpSpPr/>
        <p:nvPr/>
      </p:nvGrpSpPr>
      <p:grpSpPr>
        <a:xfrm>
          <a:off x="0" y="0"/>
          <a:ext cx="0" cy="0"/>
          <a:chOff x="0" y="0"/>
          <a:chExt cx="0" cy="0"/>
        </a:xfrm>
      </p:grpSpPr>
      <p:sp>
        <p:nvSpPr>
          <p:cNvPr id="1230" name="Google Shape;1230;g36edb272d7_1_38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36edb272d7_1_38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Highlight that we can be a resource for those who will need more consultation and support</a:t>
            </a:r>
            <a:endParaRPr/>
          </a:p>
        </p:txBody>
      </p:sp>
      <p:sp>
        <p:nvSpPr>
          <p:cNvPr id="1232" name="Google Shape;1232;g36edb272d7_1_38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8" name="Shape 1238"/>
        <p:cNvGrpSpPr/>
        <p:nvPr/>
      </p:nvGrpSpPr>
      <p:grpSpPr>
        <a:xfrm>
          <a:off x="0" y="0"/>
          <a:ext cx="0" cy="0"/>
          <a:chOff x="0" y="0"/>
          <a:chExt cx="0" cy="0"/>
        </a:xfrm>
      </p:grpSpPr>
      <p:sp>
        <p:nvSpPr>
          <p:cNvPr id="1239" name="Google Shape;1239;g4f69c3f335_0_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240" name="Google Shape;1240;g4f69c3f335_0_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US"/>
              <a:t>Highlight that we can be a resource for those who will need more consultation and support</a:t>
            </a:r>
            <a:endParaRPr/>
          </a:p>
        </p:txBody>
      </p:sp>
      <p:sp>
        <p:nvSpPr>
          <p:cNvPr id="1241" name="Google Shape;1241;g4f69c3f335_0_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3c2f70c44a_0_376: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48" name="Google Shape;1248;g3c2f70c44a_0_376: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5" name="Shape 1255"/>
        <p:cNvGrpSpPr/>
        <p:nvPr/>
      </p:nvGrpSpPr>
      <p:grpSpPr>
        <a:xfrm>
          <a:off x="0" y="0"/>
          <a:ext cx="0" cy="0"/>
          <a:chOff x="0" y="0"/>
          <a:chExt cx="0" cy="0"/>
        </a:xfrm>
      </p:grpSpPr>
      <p:sp>
        <p:nvSpPr>
          <p:cNvPr id="1256" name="Google Shape;1256;g3c2f70c44a_0_396: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3c2f70c44a_0_396: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58" name="Google Shape;1258;g3c2f70c44a_0_396: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4" name="Shape 1264"/>
        <p:cNvGrpSpPr/>
        <p:nvPr/>
      </p:nvGrpSpPr>
      <p:grpSpPr>
        <a:xfrm>
          <a:off x="0" y="0"/>
          <a:ext cx="0" cy="0"/>
          <a:chOff x="0" y="0"/>
          <a:chExt cx="0" cy="0"/>
        </a:xfrm>
      </p:grpSpPr>
      <p:sp>
        <p:nvSpPr>
          <p:cNvPr id="1265" name="Google Shape;1265;g3c2f70c44a_0_384: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3c2f70c44a_0_384: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67" name="Google Shape;1267;g3c2f70c44a_0_384: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4" name="Shape 1274"/>
        <p:cNvGrpSpPr/>
        <p:nvPr/>
      </p:nvGrpSpPr>
      <p:grpSpPr>
        <a:xfrm>
          <a:off x="0" y="0"/>
          <a:ext cx="0" cy="0"/>
          <a:chOff x="0" y="0"/>
          <a:chExt cx="0" cy="0"/>
        </a:xfrm>
      </p:grpSpPr>
      <p:sp>
        <p:nvSpPr>
          <p:cNvPr id="1275" name="Google Shape;1275;g36edb272d7_1_312:notes"/>
          <p:cNvSpPr txBox="1"/>
          <p:nvPr>
            <p:ph idx="1" type="body"/>
          </p:nvPr>
        </p:nvSpPr>
        <p:spPr>
          <a:xfrm>
            <a:off x="693738" y="4384675"/>
            <a:ext cx="5546700" cy="415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g36edb272d7_1_31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Google Shape;1282;g3c2f70c44a_0_368: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83" name="Google Shape;1283;g3c2f70c44a_0_368: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0" name="Shape 1290"/>
        <p:cNvGrpSpPr/>
        <p:nvPr/>
      </p:nvGrpSpPr>
      <p:grpSpPr>
        <a:xfrm>
          <a:off x="0" y="0"/>
          <a:ext cx="0" cy="0"/>
          <a:chOff x="0" y="0"/>
          <a:chExt cx="0" cy="0"/>
        </a:xfrm>
      </p:grpSpPr>
      <p:sp>
        <p:nvSpPr>
          <p:cNvPr id="1291" name="Google Shape;1291;g36edb272d7_3_11: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36edb272d7_3_11: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293" name="Google Shape;1293;g36edb272d7_3_11: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36edb272d7_1_3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6edb272d7_1_3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500" name="Google Shape;500;g36edb272d7_1_3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9" name="Shape 1299"/>
        <p:cNvGrpSpPr/>
        <p:nvPr/>
      </p:nvGrpSpPr>
      <p:grpSpPr>
        <a:xfrm>
          <a:off x="0" y="0"/>
          <a:ext cx="0" cy="0"/>
          <a:chOff x="0" y="0"/>
          <a:chExt cx="0" cy="0"/>
        </a:xfrm>
      </p:grpSpPr>
      <p:sp>
        <p:nvSpPr>
          <p:cNvPr id="1300" name="Google Shape;1300;g36edb272d7_2_32: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36edb272d7_2_32: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02" name="Google Shape;1302;g36edb272d7_2_32: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8" name="Shape 1308"/>
        <p:cNvGrpSpPr/>
        <p:nvPr/>
      </p:nvGrpSpPr>
      <p:grpSpPr>
        <a:xfrm>
          <a:off x="0" y="0"/>
          <a:ext cx="0" cy="0"/>
          <a:chOff x="0" y="0"/>
          <a:chExt cx="0" cy="0"/>
        </a:xfrm>
      </p:grpSpPr>
      <p:sp>
        <p:nvSpPr>
          <p:cNvPr id="1309" name="Google Shape;1309;g36edb272d7_3_17: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36edb272d7_3_17: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11" name="Google Shape;1311;g36edb272d7_3_17: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7" name="Shape 1317"/>
        <p:cNvGrpSpPr/>
        <p:nvPr/>
      </p:nvGrpSpPr>
      <p:grpSpPr>
        <a:xfrm>
          <a:off x="0" y="0"/>
          <a:ext cx="0" cy="0"/>
          <a:chOff x="0" y="0"/>
          <a:chExt cx="0" cy="0"/>
        </a:xfrm>
      </p:grpSpPr>
      <p:sp>
        <p:nvSpPr>
          <p:cNvPr id="1318" name="Google Shape;1318;g36edb272d7_3_28: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319" name="Google Shape;1319;g36edb272d7_3_28: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20" name="Google Shape;1320;g36edb272d7_3_28: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6" name="Shape 1326"/>
        <p:cNvGrpSpPr/>
        <p:nvPr/>
      </p:nvGrpSpPr>
      <p:grpSpPr>
        <a:xfrm>
          <a:off x="0" y="0"/>
          <a:ext cx="0" cy="0"/>
          <a:chOff x="0" y="0"/>
          <a:chExt cx="0" cy="0"/>
        </a:xfrm>
      </p:grpSpPr>
      <p:sp>
        <p:nvSpPr>
          <p:cNvPr id="1327" name="Google Shape;1327;g3c2f70c44a_0_405: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28" name="Google Shape;1328;g3c2f70c44a_0_405: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3" name="Shape 1333"/>
        <p:cNvGrpSpPr/>
        <p:nvPr/>
      </p:nvGrpSpPr>
      <p:grpSpPr>
        <a:xfrm>
          <a:off x="0" y="0"/>
          <a:ext cx="0" cy="0"/>
          <a:chOff x="0" y="0"/>
          <a:chExt cx="0" cy="0"/>
        </a:xfrm>
      </p:grpSpPr>
      <p:sp>
        <p:nvSpPr>
          <p:cNvPr id="1334" name="Google Shape;1334;g36edb272d7_3_43: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335" name="Google Shape;1335;g36edb272d7_3_43: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36" name="Google Shape;1336;g36edb272d7_3_43: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2" name="Shape 1342"/>
        <p:cNvGrpSpPr/>
        <p:nvPr/>
      </p:nvGrpSpPr>
      <p:grpSpPr>
        <a:xfrm>
          <a:off x="0" y="0"/>
          <a:ext cx="0" cy="0"/>
          <a:chOff x="0" y="0"/>
          <a:chExt cx="0" cy="0"/>
        </a:xfrm>
      </p:grpSpPr>
      <p:sp>
        <p:nvSpPr>
          <p:cNvPr id="1343" name="Google Shape;1343;g36edb272d7_3_50:notes"/>
          <p:cNvSpPr/>
          <p:nvPr>
            <p:ph idx="2" type="sldImg"/>
          </p:nvPr>
        </p:nvSpPr>
        <p:spPr>
          <a:xfrm>
            <a:off x="1160463" y="693738"/>
            <a:ext cx="4614900" cy="34608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36edb272d7_3_50:notes"/>
          <p:cNvSpPr txBox="1"/>
          <p:nvPr>
            <p:ph idx="1" type="body"/>
          </p:nvPr>
        </p:nvSpPr>
        <p:spPr>
          <a:xfrm>
            <a:off x="693738" y="4384675"/>
            <a:ext cx="5546700" cy="41544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45" name="Google Shape;1345;g36edb272d7_3_50:notes"/>
          <p:cNvSpPr txBox="1"/>
          <p:nvPr>
            <p:ph idx="12" type="sldNum"/>
          </p:nvPr>
        </p:nvSpPr>
        <p:spPr>
          <a:xfrm>
            <a:off x="3927475" y="8769350"/>
            <a:ext cx="3005100" cy="462000"/>
          </a:xfrm>
          <a:prstGeom prst="rect">
            <a:avLst/>
          </a:prstGeom>
        </p:spPr>
        <p:txBody>
          <a:bodyPr anchorCtr="0" anchor="b" bIns="46175" lIns="92350" spcFirstLastPara="1" rIns="92350" wrap="square" tIns="461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1" name="Shape 1351"/>
        <p:cNvGrpSpPr/>
        <p:nvPr/>
      </p:nvGrpSpPr>
      <p:grpSpPr>
        <a:xfrm>
          <a:off x="0" y="0"/>
          <a:ext cx="0" cy="0"/>
          <a:chOff x="0" y="0"/>
          <a:chExt cx="0" cy="0"/>
        </a:xfrm>
      </p:grpSpPr>
      <p:sp>
        <p:nvSpPr>
          <p:cNvPr id="1352" name="Google Shape;1352;g3bc4f1e32a_0_3:notes"/>
          <p:cNvSpPr txBox="1"/>
          <p:nvPr>
            <p:ph idx="1" type="body"/>
          </p:nvPr>
        </p:nvSpPr>
        <p:spPr>
          <a:xfrm>
            <a:off x="693420" y="4385628"/>
            <a:ext cx="5547300" cy="41547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353" name="Google Shape;1353;g3bc4f1e32a_0_3:notes"/>
          <p:cNvSpPr/>
          <p:nvPr>
            <p:ph idx="2" type="sldImg"/>
          </p:nvPr>
        </p:nvSpPr>
        <p:spPr>
          <a:xfrm>
            <a:off x="1733815" y="692467"/>
            <a:ext cx="3467400" cy="3462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 name="Google Shape;17;p2"/>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 name="Google Shape;18;p2"/>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9" name="Google Shape;19;p2"/>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0" name="Google Shape;20;p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5" name="Google Shape;75;p11"/>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6" name="Google Shape;76;p11"/>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7" name="Google Shape;77;p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12"/>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2" name="Google Shape;82;p12"/>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3" name="Google Shape;83;p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0" name="Shape 90"/>
        <p:cNvGrpSpPr/>
        <p:nvPr/>
      </p:nvGrpSpPr>
      <p:grpSpPr>
        <a:xfrm>
          <a:off x="0" y="0"/>
          <a:ext cx="0" cy="0"/>
          <a:chOff x="0" y="0"/>
          <a:chExt cx="0" cy="0"/>
        </a:xfrm>
      </p:grpSpPr>
      <p:sp>
        <p:nvSpPr>
          <p:cNvPr id="91" name="Google Shape;91;p1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2" name="Google Shape;92;p14"/>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3" name="Google Shape;93;p14"/>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94" name="Google Shape;94;p14"/>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95" name="Google Shape;95;p1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6" name="Shape 96"/>
        <p:cNvGrpSpPr/>
        <p:nvPr/>
      </p:nvGrpSpPr>
      <p:grpSpPr>
        <a:xfrm>
          <a:off x="0" y="0"/>
          <a:ext cx="0" cy="0"/>
          <a:chOff x="0" y="0"/>
          <a:chExt cx="0" cy="0"/>
        </a:xfrm>
      </p:grpSpPr>
      <p:sp>
        <p:nvSpPr>
          <p:cNvPr id="97" name="Google Shape;97;p15"/>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8" name="Google Shape;98;p1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ctr">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99" name="Google Shape;99;p15"/>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0" name="Google Shape;100;p15"/>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1" name="Google Shape;101;p1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2" name="Shape 102"/>
        <p:cNvGrpSpPr/>
        <p:nvPr/>
      </p:nvGrpSpPr>
      <p:grpSpPr>
        <a:xfrm>
          <a:off x="0" y="0"/>
          <a:ext cx="0" cy="0"/>
          <a:chOff x="0" y="0"/>
          <a:chExt cx="0" cy="0"/>
        </a:xfrm>
      </p:grpSpPr>
      <p:sp>
        <p:nvSpPr>
          <p:cNvPr id="103" name="Google Shape;103;p16"/>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4" name="Google Shape;104;p16"/>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105" name="Google Shape;105;p16"/>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6" name="Google Shape;106;p16"/>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7" name="Google Shape;107;p1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8" name="Shape 108"/>
        <p:cNvGrpSpPr/>
        <p:nvPr/>
      </p:nvGrpSpPr>
      <p:grpSpPr>
        <a:xfrm>
          <a:off x="0" y="0"/>
          <a:ext cx="0" cy="0"/>
          <a:chOff x="0" y="0"/>
          <a:chExt cx="0" cy="0"/>
        </a:xfrm>
      </p:grpSpPr>
      <p:sp>
        <p:nvSpPr>
          <p:cNvPr id="109" name="Google Shape;109;p1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0" name="Google Shape;110;p17"/>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1" name="Google Shape;111;p17"/>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2" name="Google Shape;112;p17"/>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3" name="Google Shape;113;p17"/>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4" name="Google Shape;114;p1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15" name="Shape 115"/>
        <p:cNvGrpSpPr/>
        <p:nvPr/>
      </p:nvGrpSpPr>
      <p:grpSpPr>
        <a:xfrm>
          <a:off x="0" y="0"/>
          <a:ext cx="0" cy="0"/>
          <a:chOff x="0" y="0"/>
          <a:chExt cx="0" cy="0"/>
        </a:xfrm>
      </p:grpSpPr>
      <p:sp>
        <p:nvSpPr>
          <p:cNvPr id="116" name="Google Shape;116;p1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7" name="Google Shape;117;p18"/>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18" name="Google Shape;118;p18"/>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19" name="Google Shape;119;p18"/>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20" name="Google Shape;120;p18"/>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21" name="Google Shape;121;p18"/>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2" name="Google Shape;122;p18"/>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3" name="Google Shape;123;p1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4" name="Shape 124"/>
        <p:cNvGrpSpPr/>
        <p:nvPr/>
      </p:nvGrpSpPr>
      <p:grpSpPr>
        <a:xfrm>
          <a:off x="0" y="0"/>
          <a:ext cx="0" cy="0"/>
          <a:chOff x="0" y="0"/>
          <a:chExt cx="0" cy="0"/>
        </a:xfrm>
      </p:grpSpPr>
      <p:sp>
        <p:nvSpPr>
          <p:cNvPr id="125" name="Google Shape;125;p1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6" name="Google Shape;126;p19"/>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7" name="Google Shape;127;p19"/>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8" name="Google Shape;128;p1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9" name="Shape 129"/>
        <p:cNvGrpSpPr/>
        <p:nvPr/>
      </p:nvGrpSpPr>
      <p:grpSpPr>
        <a:xfrm>
          <a:off x="0" y="0"/>
          <a:ext cx="0" cy="0"/>
          <a:chOff x="0" y="0"/>
          <a:chExt cx="0" cy="0"/>
        </a:xfrm>
      </p:grpSpPr>
      <p:sp>
        <p:nvSpPr>
          <p:cNvPr id="130" name="Google Shape;130;p20"/>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31" name="Google Shape;131;p20"/>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32" name="Google Shape;132;p2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5" name="Google Shape;135;p21"/>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6" name="Google Shape;136;p21"/>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37" name="Google Shape;137;p21"/>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38" name="Google Shape;138;p21"/>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39" name="Google Shape;139;p2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3" name="Google Shape;23;p3"/>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ctr">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4" name="Google Shape;24;p3"/>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5" name="Google Shape;25;p3"/>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6" name="Google Shape;26;p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42" name="Google Shape;142;p22"/>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43" name="Google Shape;143;p22"/>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44" name="Google Shape;144;p22"/>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5" name="Google Shape;145;p22"/>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6" name="Google Shape;146;p2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49" name="Google Shape;149;p23"/>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0" name="Google Shape;150;p23"/>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51" name="Google Shape;151;p23"/>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52" name="Google Shape;152;p2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55" name="Google Shape;155;p24"/>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6" name="Google Shape;156;p24"/>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57" name="Google Shape;157;p24"/>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58" name="Google Shape;158;p2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62" name="Shape 162"/>
        <p:cNvGrpSpPr/>
        <p:nvPr/>
      </p:nvGrpSpPr>
      <p:grpSpPr>
        <a:xfrm>
          <a:off x="0" y="0"/>
          <a:ext cx="0" cy="0"/>
          <a:chOff x="0" y="0"/>
          <a:chExt cx="0" cy="0"/>
        </a:xfrm>
      </p:grpSpPr>
      <p:sp>
        <p:nvSpPr>
          <p:cNvPr id="163" name="Google Shape;163;p2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4" name="Google Shape;164;p26"/>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5" name="Google Shape;165;p26"/>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66" name="Shape 166"/>
        <p:cNvGrpSpPr/>
        <p:nvPr/>
      </p:nvGrpSpPr>
      <p:grpSpPr>
        <a:xfrm>
          <a:off x="0" y="0"/>
          <a:ext cx="0" cy="0"/>
          <a:chOff x="0" y="0"/>
          <a:chExt cx="0" cy="0"/>
        </a:xfrm>
      </p:grpSpPr>
      <p:sp>
        <p:nvSpPr>
          <p:cNvPr id="167" name="Google Shape;167;p2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8" name="Google Shape;168;p27"/>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9" name="Google Shape;169;p27"/>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27"/>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71" name="Shape 171"/>
        <p:cNvGrpSpPr/>
        <p:nvPr/>
      </p:nvGrpSpPr>
      <p:grpSpPr>
        <a:xfrm>
          <a:off x="0" y="0"/>
          <a:ext cx="0" cy="0"/>
          <a:chOff x="0" y="0"/>
          <a:chExt cx="0" cy="0"/>
        </a:xfrm>
      </p:grpSpPr>
      <p:sp>
        <p:nvSpPr>
          <p:cNvPr id="172" name="Google Shape;172;p2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73" name="Google Shape;173;p28"/>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74" name="Google Shape;174;p28"/>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75" name="Google Shape;175;p28"/>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76" name="Google Shape;176;p28"/>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77" name="Google Shape;177;p28"/>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78" name="Google Shape;178;p28"/>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79" name="Google Shape;179;p2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rgbClr val="000000"/>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rgbClr val="000000"/>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rgbClr val="000000"/>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rgbClr val="000000"/>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rgbClr val="000000"/>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rgbClr val="000000"/>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rgbClr val="000000"/>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80" name="Shape 180"/>
        <p:cNvGrpSpPr/>
        <p:nvPr/>
      </p:nvGrpSpPr>
      <p:grpSpPr>
        <a:xfrm>
          <a:off x="0" y="0"/>
          <a:ext cx="0" cy="0"/>
          <a:chOff x="0" y="0"/>
          <a:chExt cx="0" cy="0"/>
        </a:xfrm>
      </p:grpSpPr>
      <p:sp>
        <p:nvSpPr>
          <p:cNvPr id="181" name="Google Shape;181;p29"/>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82" name="Google Shape;182;p29"/>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83" name="Google Shape;183;p29"/>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84" name="Shape 184"/>
        <p:cNvGrpSpPr/>
        <p:nvPr/>
      </p:nvGrpSpPr>
      <p:grpSpPr>
        <a:xfrm>
          <a:off x="0" y="0"/>
          <a:ext cx="0" cy="0"/>
          <a:chOff x="0" y="0"/>
          <a:chExt cx="0" cy="0"/>
        </a:xfrm>
      </p:grpSpPr>
      <p:sp>
        <p:nvSpPr>
          <p:cNvPr id="185" name="Google Shape;185;p30"/>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86" name="Google Shape;186;p30"/>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87" name="Google Shape;187;p30"/>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8" name="Shape 188"/>
        <p:cNvGrpSpPr/>
        <p:nvPr/>
      </p:nvGrpSpPr>
      <p:grpSpPr>
        <a:xfrm>
          <a:off x="0" y="0"/>
          <a:ext cx="0" cy="0"/>
          <a:chOff x="0" y="0"/>
          <a:chExt cx="0" cy="0"/>
        </a:xfrm>
      </p:grpSpPr>
      <p:sp>
        <p:nvSpPr>
          <p:cNvPr id="189" name="Google Shape;189;p3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90" name="Google Shape;190;p31"/>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91" name="Google Shape;191;p31"/>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92" name="Google Shape;192;p3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rgbClr val="000000"/>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rgbClr val="000000"/>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rgbClr val="000000"/>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rgbClr val="000000"/>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rgbClr val="000000"/>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rgbClr val="000000"/>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rgbClr val="000000"/>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93" name="Shape 193"/>
        <p:cNvGrpSpPr/>
        <p:nvPr/>
      </p:nvGrpSpPr>
      <p:grpSpPr>
        <a:xfrm>
          <a:off x="0" y="0"/>
          <a:ext cx="0" cy="0"/>
          <a:chOff x="0" y="0"/>
          <a:chExt cx="0" cy="0"/>
        </a:xfrm>
      </p:grpSpPr>
      <p:sp>
        <p:nvSpPr>
          <p:cNvPr id="194" name="Google Shape;194;p32"/>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95" name="Google Shape;195;p32"/>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96" name="Google Shape;196;p3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rgbClr val="000000"/>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rgbClr val="000000"/>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rgbClr val="000000"/>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rgbClr val="000000"/>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rgbClr val="000000"/>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rgbClr val="000000"/>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rgbClr val="000000"/>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9" name="Google Shape;29;p4"/>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30" name="Google Shape;30;p4"/>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1" name="Google Shape;31;p4"/>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2" name="Google Shape;32;p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97" name="Shape 197"/>
        <p:cNvGrpSpPr/>
        <p:nvPr/>
      </p:nvGrpSpPr>
      <p:grpSpPr>
        <a:xfrm>
          <a:off x="0" y="0"/>
          <a:ext cx="0" cy="0"/>
          <a:chOff x="0" y="0"/>
          <a:chExt cx="0" cy="0"/>
        </a:xfrm>
      </p:grpSpPr>
      <p:sp>
        <p:nvSpPr>
          <p:cNvPr id="198" name="Google Shape;198;p33"/>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99" name="Google Shape;199;p33"/>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0" name="Google Shape;200;p33"/>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01" name="Google Shape;201;p33"/>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02" name="Google Shape;202;p33"/>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03" name="Google Shape;203;p3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rgbClr val="000000"/>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rgbClr val="000000"/>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rgbClr val="000000"/>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rgbClr val="000000"/>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rgbClr val="000000"/>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rgbClr val="000000"/>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rgbClr val="000000"/>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04" name="Shape 204"/>
        <p:cNvGrpSpPr/>
        <p:nvPr/>
      </p:nvGrpSpPr>
      <p:grpSpPr>
        <a:xfrm>
          <a:off x="0" y="0"/>
          <a:ext cx="0" cy="0"/>
          <a:chOff x="0" y="0"/>
          <a:chExt cx="0" cy="0"/>
        </a:xfrm>
      </p:grpSpPr>
      <p:sp>
        <p:nvSpPr>
          <p:cNvPr id="205" name="Google Shape;205;p34"/>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06" name="Google Shape;206;p34"/>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07" name="Google Shape;207;p34"/>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08" name="Google Shape;208;p34"/>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09" name="Shape 209"/>
        <p:cNvGrpSpPr/>
        <p:nvPr/>
      </p:nvGrpSpPr>
      <p:grpSpPr>
        <a:xfrm>
          <a:off x="0" y="0"/>
          <a:ext cx="0" cy="0"/>
          <a:chOff x="0" y="0"/>
          <a:chExt cx="0" cy="0"/>
        </a:xfrm>
      </p:grpSpPr>
      <p:sp>
        <p:nvSpPr>
          <p:cNvPr id="210" name="Google Shape;210;p3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11" name="Google Shape;211;p35"/>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2" name="Google Shape;212;p35"/>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13" name="Shape 213"/>
        <p:cNvGrpSpPr/>
        <p:nvPr/>
      </p:nvGrpSpPr>
      <p:grpSpPr>
        <a:xfrm>
          <a:off x="0" y="0"/>
          <a:ext cx="0" cy="0"/>
          <a:chOff x="0" y="0"/>
          <a:chExt cx="0" cy="0"/>
        </a:xfrm>
      </p:grpSpPr>
      <p:sp>
        <p:nvSpPr>
          <p:cNvPr id="214" name="Google Shape;214;p36"/>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15" name="Google Shape;215;p36"/>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6" name="Google Shape;216;p36"/>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0" name="Shape 220"/>
        <p:cNvGrpSpPr/>
        <p:nvPr/>
      </p:nvGrpSpPr>
      <p:grpSpPr>
        <a:xfrm>
          <a:off x="0" y="0"/>
          <a:ext cx="0" cy="0"/>
          <a:chOff x="0" y="0"/>
          <a:chExt cx="0" cy="0"/>
        </a:xfrm>
      </p:grpSpPr>
      <p:sp>
        <p:nvSpPr>
          <p:cNvPr id="221" name="Google Shape;221;p3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22" name="Google Shape;222;p38"/>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3" name="Google Shape;223;p38"/>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4" name="Shape 224"/>
        <p:cNvGrpSpPr/>
        <p:nvPr/>
      </p:nvGrpSpPr>
      <p:grpSpPr>
        <a:xfrm>
          <a:off x="0" y="0"/>
          <a:ext cx="0" cy="0"/>
          <a:chOff x="0" y="0"/>
          <a:chExt cx="0" cy="0"/>
        </a:xfrm>
      </p:grpSpPr>
      <p:sp>
        <p:nvSpPr>
          <p:cNvPr id="225" name="Google Shape;225;p39"/>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26" name="Google Shape;226;p39"/>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7" name="Google Shape;227;p39"/>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28" name="Shape 228"/>
        <p:cNvGrpSpPr/>
        <p:nvPr/>
      </p:nvGrpSpPr>
      <p:grpSpPr>
        <a:xfrm>
          <a:off x="0" y="0"/>
          <a:ext cx="0" cy="0"/>
          <a:chOff x="0" y="0"/>
          <a:chExt cx="0" cy="0"/>
        </a:xfrm>
      </p:grpSpPr>
      <p:sp>
        <p:nvSpPr>
          <p:cNvPr id="229" name="Google Shape;229;p40"/>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30" name="Google Shape;230;p40"/>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31" name="Google Shape;231;p40"/>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32" name="Shape 232"/>
        <p:cNvGrpSpPr/>
        <p:nvPr/>
      </p:nvGrpSpPr>
      <p:grpSpPr>
        <a:xfrm>
          <a:off x="0" y="0"/>
          <a:ext cx="0" cy="0"/>
          <a:chOff x="0" y="0"/>
          <a:chExt cx="0" cy="0"/>
        </a:xfrm>
      </p:grpSpPr>
      <p:sp>
        <p:nvSpPr>
          <p:cNvPr id="233" name="Google Shape;233;p4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34" name="Google Shape;234;p41"/>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 name="Google Shape;235;p41"/>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41"/>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37" name="Shape 237"/>
        <p:cNvGrpSpPr/>
        <p:nvPr/>
      </p:nvGrpSpPr>
      <p:grpSpPr>
        <a:xfrm>
          <a:off x="0" y="0"/>
          <a:ext cx="0" cy="0"/>
          <a:chOff x="0" y="0"/>
          <a:chExt cx="0" cy="0"/>
        </a:xfrm>
      </p:grpSpPr>
      <p:sp>
        <p:nvSpPr>
          <p:cNvPr id="238" name="Google Shape;238;p4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39" name="Google Shape;239;p42"/>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40" name="Google Shape;240;p42"/>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41" name="Google Shape;241;p42"/>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42" name="Google Shape;242;p42"/>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43" name="Google Shape;243;p42"/>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44" name="Google Shape;244;p42"/>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45" name="Google Shape;245;p4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rgbClr val="000000"/>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rgbClr val="000000"/>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rgbClr val="000000"/>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rgbClr val="000000"/>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rgbClr val="000000"/>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rgbClr val="000000"/>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rgbClr val="000000"/>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46" name="Shape 246"/>
        <p:cNvGrpSpPr/>
        <p:nvPr/>
      </p:nvGrpSpPr>
      <p:grpSpPr>
        <a:xfrm>
          <a:off x="0" y="0"/>
          <a:ext cx="0" cy="0"/>
          <a:chOff x="0" y="0"/>
          <a:chExt cx="0" cy="0"/>
        </a:xfrm>
      </p:grpSpPr>
      <p:sp>
        <p:nvSpPr>
          <p:cNvPr id="247" name="Google Shape;247;p4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48" name="Google Shape;248;p43"/>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49" name="Google Shape;249;p43"/>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50" name="Google Shape;250;p4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rgbClr val="000000"/>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rgbClr val="000000"/>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rgbClr val="000000"/>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rgbClr val="000000"/>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rgbClr val="000000"/>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rgbClr val="000000"/>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rgbClr val="000000"/>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5" name="Google Shape;35;p5"/>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 name="Google Shape;36;p5"/>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 name="Google Shape;37;p5"/>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8" name="Google Shape;38;p5"/>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9" name="Google Shape;39;p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51" name="Shape 251"/>
        <p:cNvGrpSpPr/>
        <p:nvPr/>
      </p:nvGrpSpPr>
      <p:grpSpPr>
        <a:xfrm>
          <a:off x="0" y="0"/>
          <a:ext cx="0" cy="0"/>
          <a:chOff x="0" y="0"/>
          <a:chExt cx="0" cy="0"/>
        </a:xfrm>
      </p:grpSpPr>
      <p:sp>
        <p:nvSpPr>
          <p:cNvPr id="252" name="Google Shape;252;p44"/>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53" name="Google Shape;253;p44"/>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54" name="Google Shape;254;p4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rgbClr val="000000"/>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rgbClr val="000000"/>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rgbClr val="000000"/>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rgbClr val="000000"/>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rgbClr val="000000"/>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rgbClr val="000000"/>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rgbClr val="000000"/>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55" name="Shape 255"/>
        <p:cNvGrpSpPr/>
        <p:nvPr/>
      </p:nvGrpSpPr>
      <p:grpSpPr>
        <a:xfrm>
          <a:off x="0" y="0"/>
          <a:ext cx="0" cy="0"/>
          <a:chOff x="0" y="0"/>
          <a:chExt cx="0" cy="0"/>
        </a:xfrm>
      </p:grpSpPr>
      <p:sp>
        <p:nvSpPr>
          <p:cNvPr id="256" name="Google Shape;256;p45"/>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57" name="Google Shape;257;p45"/>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8" name="Google Shape;258;p45"/>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59" name="Google Shape;259;p45"/>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60" name="Google Shape;260;p45"/>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61" name="Google Shape;261;p4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800" u="none" cap="none" strike="noStrike">
                <a:solidFill>
                  <a:srgbClr val="000000"/>
                </a:solidFill>
                <a:latin typeface="Calibri"/>
                <a:ea typeface="Calibri"/>
                <a:cs typeface="Calibri"/>
                <a:sym typeface="Calibri"/>
              </a:defRPr>
            </a:lvl1pPr>
            <a:lvl2pPr indent="0" lvl="1" marL="0" marR="0" rtl="0" algn="l">
              <a:spcBef>
                <a:spcPts val="0"/>
              </a:spcBef>
              <a:spcAft>
                <a:spcPts val="0"/>
              </a:spcAft>
              <a:buNone/>
              <a:defRPr b="0" i="0" sz="1800" u="none" cap="none" strike="noStrike">
                <a:solidFill>
                  <a:srgbClr val="000000"/>
                </a:solidFill>
                <a:latin typeface="Calibri"/>
                <a:ea typeface="Calibri"/>
                <a:cs typeface="Calibri"/>
                <a:sym typeface="Calibri"/>
              </a:defRPr>
            </a:lvl2pPr>
            <a:lvl3pPr indent="0" lvl="2" marL="0" marR="0" rtl="0" algn="l">
              <a:spcBef>
                <a:spcPts val="0"/>
              </a:spcBef>
              <a:spcAft>
                <a:spcPts val="0"/>
              </a:spcAft>
              <a:buNone/>
              <a:defRPr b="0" i="0" sz="1800" u="none" cap="none" strike="noStrike">
                <a:solidFill>
                  <a:srgbClr val="000000"/>
                </a:solidFill>
                <a:latin typeface="Calibri"/>
                <a:ea typeface="Calibri"/>
                <a:cs typeface="Calibri"/>
                <a:sym typeface="Calibri"/>
              </a:defRPr>
            </a:lvl3pPr>
            <a:lvl4pPr indent="0" lvl="3" marL="0" marR="0" rtl="0" algn="l">
              <a:spcBef>
                <a:spcPts val="0"/>
              </a:spcBef>
              <a:spcAft>
                <a:spcPts val="0"/>
              </a:spcAft>
              <a:buNone/>
              <a:defRPr b="0" i="0" sz="1800" u="none" cap="none" strike="noStrike">
                <a:solidFill>
                  <a:srgbClr val="000000"/>
                </a:solidFill>
                <a:latin typeface="Calibri"/>
                <a:ea typeface="Calibri"/>
                <a:cs typeface="Calibri"/>
                <a:sym typeface="Calibri"/>
              </a:defRPr>
            </a:lvl4pPr>
            <a:lvl5pPr indent="0" lvl="4" marL="0" marR="0" rtl="0" algn="l">
              <a:spcBef>
                <a:spcPts val="0"/>
              </a:spcBef>
              <a:spcAft>
                <a:spcPts val="0"/>
              </a:spcAft>
              <a:buNone/>
              <a:defRPr b="0" i="0" sz="1800" u="none" cap="none" strike="noStrike">
                <a:solidFill>
                  <a:srgbClr val="000000"/>
                </a:solidFill>
                <a:latin typeface="Calibri"/>
                <a:ea typeface="Calibri"/>
                <a:cs typeface="Calibri"/>
                <a:sym typeface="Calibri"/>
              </a:defRPr>
            </a:lvl5pPr>
            <a:lvl6pPr indent="0" lvl="5" marL="0" marR="0" rtl="0" algn="l">
              <a:spcBef>
                <a:spcPts val="0"/>
              </a:spcBef>
              <a:spcAft>
                <a:spcPts val="0"/>
              </a:spcAft>
              <a:buNone/>
              <a:defRPr b="0" i="0" sz="1800" u="none" cap="none" strike="noStrike">
                <a:solidFill>
                  <a:srgbClr val="000000"/>
                </a:solidFill>
                <a:latin typeface="Calibri"/>
                <a:ea typeface="Calibri"/>
                <a:cs typeface="Calibri"/>
                <a:sym typeface="Calibri"/>
              </a:defRPr>
            </a:lvl6pPr>
            <a:lvl7pPr indent="0" lvl="6" marL="0" marR="0" rtl="0" algn="l">
              <a:spcBef>
                <a:spcPts val="0"/>
              </a:spcBef>
              <a:spcAft>
                <a:spcPts val="0"/>
              </a:spcAft>
              <a:buNone/>
              <a:defRPr b="0" i="0" sz="1800" u="none" cap="none" strike="noStrike">
                <a:solidFill>
                  <a:srgbClr val="000000"/>
                </a:solidFill>
                <a:latin typeface="Calibri"/>
                <a:ea typeface="Calibri"/>
                <a:cs typeface="Calibri"/>
                <a:sym typeface="Calibri"/>
              </a:defRPr>
            </a:lvl7pPr>
            <a:lvl8pPr indent="0" lvl="7" marL="0" marR="0" rtl="0" algn="l">
              <a:spcBef>
                <a:spcPts val="0"/>
              </a:spcBef>
              <a:spcAft>
                <a:spcPts val="0"/>
              </a:spcAft>
              <a:buNone/>
              <a:defRPr b="0" i="0" sz="1800" u="none" cap="none" strike="noStrike">
                <a:solidFill>
                  <a:srgbClr val="000000"/>
                </a:solidFill>
                <a:latin typeface="Calibri"/>
                <a:ea typeface="Calibri"/>
                <a:cs typeface="Calibri"/>
                <a:sym typeface="Calibri"/>
              </a:defRPr>
            </a:lvl8pPr>
            <a:lvl9pPr indent="0" lvl="8" marL="0" marR="0" rtl="0" algn="l">
              <a:spcBef>
                <a:spcPts val="0"/>
              </a:spcBef>
              <a:spcAft>
                <a:spcPts val="0"/>
              </a:spcAft>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62" name="Shape 262"/>
        <p:cNvGrpSpPr/>
        <p:nvPr/>
      </p:nvGrpSpPr>
      <p:grpSpPr>
        <a:xfrm>
          <a:off x="0" y="0"/>
          <a:ext cx="0" cy="0"/>
          <a:chOff x="0" y="0"/>
          <a:chExt cx="0" cy="0"/>
        </a:xfrm>
      </p:grpSpPr>
      <p:sp>
        <p:nvSpPr>
          <p:cNvPr id="263" name="Google Shape;263;p46"/>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64" name="Google Shape;264;p46"/>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65" name="Google Shape;265;p46"/>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66" name="Google Shape;266;p46"/>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67" name="Shape 267"/>
        <p:cNvGrpSpPr/>
        <p:nvPr/>
      </p:nvGrpSpPr>
      <p:grpSpPr>
        <a:xfrm>
          <a:off x="0" y="0"/>
          <a:ext cx="0" cy="0"/>
          <a:chOff x="0" y="0"/>
          <a:chExt cx="0" cy="0"/>
        </a:xfrm>
      </p:grpSpPr>
      <p:sp>
        <p:nvSpPr>
          <p:cNvPr id="268" name="Google Shape;268;p4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69" name="Google Shape;269;p47"/>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0" name="Google Shape;270;p47"/>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71" name="Shape 271"/>
        <p:cNvGrpSpPr/>
        <p:nvPr/>
      </p:nvGrpSpPr>
      <p:grpSpPr>
        <a:xfrm>
          <a:off x="0" y="0"/>
          <a:ext cx="0" cy="0"/>
          <a:chOff x="0" y="0"/>
          <a:chExt cx="0" cy="0"/>
        </a:xfrm>
      </p:grpSpPr>
      <p:sp>
        <p:nvSpPr>
          <p:cNvPr id="272" name="Google Shape;272;p48"/>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73" name="Google Shape;273;p48"/>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4" name="Google Shape;274;p48"/>
          <p:cNvSpPr txBox="1"/>
          <p:nvPr>
            <p:ph idx="12" type="sldNum"/>
          </p:nvPr>
        </p:nvSpPr>
        <p:spPr>
          <a:xfrm>
            <a:off x="-36513" y="6553200"/>
            <a:ext cx="213360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l">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l">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l">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l">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l">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l">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l">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l">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81" name="Shape 281"/>
        <p:cNvGrpSpPr/>
        <p:nvPr/>
      </p:nvGrpSpPr>
      <p:grpSpPr>
        <a:xfrm>
          <a:off x="0" y="0"/>
          <a:ext cx="0" cy="0"/>
          <a:chOff x="0" y="0"/>
          <a:chExt cx="0" cy="0"/>
        </a:xfrm>
      </p:grpSpPr>
      <p:sp>
        <p:nvSpPr>
          <p:cNvPr id="282" name="Google Shape;282;p5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83" name="Google Shape;283;p50"/>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84" name="Google Shape;284;p50"/>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85" name="Google Shape;285;p50"/>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86" name="Google Shape;286;p5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87" name="Shape 287"/>
        <p:cNvGrpSpPr/>
        <p:nvPr/>
      </p:nvGrpSpPr>
      <p:grpSpPr>
        <a:xfrm>
          <a:off x="0" y="0"/>
          <a:ext cx="0" cy="0"/>
          <a:chOff x="0" y="0"/>
          <a:chExt cx="0" cy="0"/>
        </a:xfrm>
      </p:grpSpPr>
      <p:sp>
        <p:nvSpPr>
          <p:cNvPr id="288" name="Google Shape;288;p51"/>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89" name="Google Shape;289;p51"/>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ctr">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90" name="Google Shape;290;p51"/>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91" name="Google Shape;291;p51"/>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92" name="Google Shape;292;p5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93" name="Shape 293"/>
        <p:cNvGrpSpPr/>
        <p:nvPr/>
      </p:nvGrpSpPr>
      <p:grpSpPr>
        <a:xfrm>
          <a:off x="0" y="0"/>
          <a:ext cx="0" cy="0"/>
          <a:chOff x="0" y="0"/>
          <a:chExt cx="0" cy="0"/>
        </a:xfrm>
      </p:grpSpPr>
      <p:sp>
        <p:nvSpPr>
          <p:cNvPr id="294" name="Google Shape;294;p52"/>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1" i="0" sz="4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95" name="Google Shape;295;p52"/>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228600" lvl="4" marL="22860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228600" lvl="5" marL="2743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228600" lvl="6" marL="32004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296" name="Google Shape;296;p52"/>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97" name="Google Shape;297;p52"/>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98" name="Google Shape;298;p5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9" name="Shape 299"/>
        <p:cNvGrpSpPr/>
        <p:nvPr/>
      </p:nvGrpSpPr>
      <p:grpSpPr>
        <a:xfrm>
          <a:off x="0" y="0"/>
          <a:ext cx="0" cy="0"/>
          <a:chOff x="0" y="0"/>
          <a:chExt cx="0" cy="0"/>
        </a:xfrm>
      </p:grpSpPr>
      <p:sp>
        <p:nvSpPr>
          <p:cNvPr id="300" name="Google Shape;300;p5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01" name="Google Shape;301;p53"/>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2" name="Google Shape;302;p53"/>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3" name="Google Shape;303;p53"/>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04" name="Google Shape;304;p53"/>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05" name="Google Shape;305;p5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06" name="Shape 306"/>
        <p:cNvGrpSpPr/>
        <p:nvPr/>
      </p:nvGrpSpPr>
      <p:grpSpPr>
        <a:xfrm>
          <a:off x="0" y="0"/>
          <a:ext cx="0" cy="0"/>
          <a:chOff x="0" y="0"/>
          <a:chExt cx="0" cy="0"/>
        </a:xfrm>
      </p:grpSpPr>
      <p:sp>
        <p:nvSpPr>
          <p:cNvPr id="307" name="Google Shape;307;p5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08" name="Google Shape;308;p54"/>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309" name="Google Shape;309;p54"/>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310" name="Google Shape;310;p54"/>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311" name="Google Shape;311;p54"/>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312" name="Google Shape;312;p54"/>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13" name="Google Shape;313;p54"/>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14" name="Google Shape;314;p5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42" name="Google Shape;42;p6"/>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3" name="Google Shape;43;p6"/>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44" name="Google Shape;44;p6"/>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45" name="Google Shape;45;p6"/>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46" name="Google Shape;46;p6"/>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47" name="Google Shape;47;p6"/>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48" name="Google Shape;48;p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5" name="Shape 315"/>
        <p:cNvGrpSpPr/>
        <p:nvPr/>
      </p:nvGrpSpPr>
      <p:grpSpPr>
        <a:xfrm>
          <a:off x="0" y="0"/>
          <a:ext cx="0" cy="0"/>
          <a:chOff x="0" y="0"/>
          <a:chExt cx="0" cy="0"/>
        </a:xfrm>
      </p:grpSpPr>
      <p:sp>
        <p:nvSpPr>
          <p:cNvPr id="316" name="Google Shape;316;p5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17" name="Google Shape;317;p55"/>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18" name="Google Shape;318;p55"/>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19" name="Google Shape;319;p5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20" name="Shape 320"/>
        <p:cNvGrpSpPr/>
        <p:nvPr/>
      </p:nvGrpSpPr>
      <p:grpSpPr>
        <a:xfrm>
          <a:off x="0" y="0"/>
          <a:ext cx="0" cy="0"/>
          <a:chOff x="0" y="0"/>
          <a:chExt cx="0" cy="0"/>
        </a:xfrm>
      </p:grpSpPr>
      <p:sp>
        <p:nvSpPr>
          <p:cNvPr id="321" name="Google Shape;321;p56"/>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22" name="Google Shape;322;p56"/>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23" name="Google Shape;323;p5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24" name="Shape 324"/>
        <p:cNvGrpSpPr/>
        <p:nvPr/>
      </p:nvGrpSpPr>
      <p:grpSpPr>
        <a:xfrm>
          <a:off x="0" y="0"/>
          <a:ext cx="0" cy="0"/>
          <a:chOff x="0" y="0"/>
          <a:chExt cx="0" cy="0"/>
        </a:xfrm>
      </p:grpSpPr>
      <p:sp>
        <p:nvSpPr>
          <p:cNvPr id="325" name="Google Shape;325;p57"/>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26" name="Google Shape;326;p57"/>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27" name="Google Shape;327;p57"/>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28" name="Google Shape;328;p57"/>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29" name="Google Shape;329;p57"/>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30" name="Google Shape;330;p5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31" name="Shape 331"/>
        <p:cNvGrpSpPr/>
        <p:nvPr/>
      </p:nvGrpSpPr>
      <p:grpSpPr>
        <a:xfrm>
          <a:off x="0" y="0"/>
          <a:ext cx="0" cy="0"/>
          <a:chOff x="0" y="0"/>
          <a:chExt cx="0" cy="0"/>
        </a:xfrm>
      </p:grpSpPr>
      <p:sp>
        <p:nvSpPr>
          <p:cNvPr id="332" name="Google Shape;332;p58"/>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33" name="Google Shape;333;p58"/>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34" name="Google Shape;334;p58"/>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35" name="Google Shape;335;p58"/>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36" name="Google Shape;336;p58"/>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37" name="Google Shape;337;p5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38" name="Shape 338"/>
        <p:cNvGrpSpPr/>
        <p:nvPr/>
      </p:nvGrpSpPr>
      <p:grpSpPr>
        <a:xfrm>
          <a:off x="0" y="0"/>
          <a:ext cx="0" cy="0"/>
          <a:chOff x="0" y="0"/>
          <a:chExt cx="0" cy="0"/>
        </a:xfrm>
      </p:grpSpPr>
      <p:sp>
        <p:nvSpPr>
          <p:cNvPr id="339" name="Google Shape;339;p5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40" name="Google Shape;340;p59"/>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1" name="Google Shape;341;p59"/>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42" name="Google Shape;342;p59"/>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43" name="Google Shape;343;p5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44" name="Shape 344"/>
        <p:cNvGrpSpPr/>
        <p:nvPr/>
      </p:nvGrpSpPr>
      <p:grpSpPr>
        <a:xfrm>
          <a:off x="0" y="0"/>
          <a:ext cx="0" cy="0"/>
          <a:chOff x="0" y="0"/>
          <a:chExt cx="0" cy="0"/>
        </a:xfrm>
      </p:grpSpPr>
      <p:sp>
        <p:nvSpPr>
          <p:cNvPr id="345" name="Google Shape;345;p60"/>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346" name="Google Shape;346;p60"/>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7" name="Google Shape;347;p60"/>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48" name="Google Shape;348;p60"/>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349" name="Google Shape;349;p6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56" name="Shape 356"/>
        <p:cNvGrpSpPr/>
        <p:nvPr/>
      </p:nvGrpSpPr>
      <p:grpSpPr>
        <a:xfrm>
          <a:off x="0" y="0"/>
          <a:ext cx="0" cy="0"/>
          <a:chOff x="0" y="0"/>
          <a:chExt cx="0" cy="0"/>
        </a:xfrm>
      </p:grpSpPr>
      <p:sp>
        <p:nvSpPr>
          <p:cNvPr id="357" name="Google Shape;357;p6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8" name="Google Shape;358;p6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9" name="Google Shape;359;p6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60" name="Shape 360"/>
        <p:cNvGrpSpPr/>
        <p:nvPr/>
      </p:nvGrpSpPr>
      <p:grpSpPr>
        <a:xfrm>
          <a:off x="0" y="0"/>
          <a:ext cx="0" cy="0"/>
          <a:chOff x="0" y="0"/>
          <a:chExt cx="0" cy="0"/>
        </a:xfrm>
      </p:grpSpPr>
      <p:sp>
        <p:nvSpPr>
          <p:cNvPr id="361" name="Google Shape;361;p63"/>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2" name="Google Shape;362;p63"/>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3" name="Google Shape;363;p63"/>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4" name="Google Shape;364;p6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5" name="Google Shape;365;p6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66" name="Shape 366"/>
        <p:cNvGrpSpPr/>
        <p:nvPr/>
      </p:nvGrpSpPr>
      <p:grpSpPr>
        <a:xfrm>
          <a:off x="0" y="0"/>
          <a:ext cx="0" cy="0"/>
          <a:chOff x="0" y="0"/>
          <a:chExt cx="0" cy="0"/>
        </a:xfrm>
      </p:grpSpPr>
      <p:sp>
        <p:nvSpPr>
          <p:cNvPr id="367" name="Google Shape;367;p64"/>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68" name="Google Shape;368;p64"/>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69" name="Google Shape;369;p6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0" name="Google Shape;370;p6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1" name="Google Shape;371;p6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72" name="Shape 372"/>
        <p:cNvGrpSpPr/>
        <p:nvPr/>
      </p:nvGrpSpPr>
      <p:grpSpPr>
        <a:xfrm>
          <a:off x="0" y="0"/>
          <a:ext cx="0" cy="0"/>
          <a:chOff x="0" y="0"/>
          <a:chExt cx="0" cy="0"/>
        </a:xfrm>
      </p:grpSpPr>
      <p:sp>
        <p:nvSpPr>
          <p:cNvPr id="373" name="Google Shape;373;p65"/>
          <p:cNvSpPr txBox="1"/>
          <p:nvPr>
            <p:ph type="title"/>
          </p:nvPr>
        </p:nvSpPr>
        <p:spPr>
          <a:xfrm>
            <a:off x="623888" y="1709738"/>
            <a:ext cx="7886700" cy="28527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4" name="Google Shape;374;p65"/>
          <p:cNvSpPr txBox="1"/>
          <p:nvPr>
            <p:ph idx="1" type="body"/>
          </p:nvPr>
        </p:nvSpPr>
        <p:spPr>
          <a:xfrm>
            <a:off x="623888" y="4589463"/>
            <a:ext cx="7886700" cy="15003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75" name="Google Shape;375;p6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6" name="Google Shape;376;p6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7" name="Google Shape;377;p6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1" name="Google Shape;51;p7"/>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52" name="Google Shape;52;p7"/>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53" name="Google Shape;53;p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78" name="Shape 378"/>
        <p:cNvGrpSpPr/>
        <p:nvPr/>
      </p:nvGrpSpPr>
      <p:grpSpPr>
        <a:xfrm>
          <a:off x="0" y="0"/>
          <a:ext cx="0" cy="0"/>
          <a:chOff x="0" y="0"/>
          <a:chExt cx="0" cy="0"/>
        </a:xfrm>
      </p:grpSpPr>
      <p:sp>
        <p:nvSpPr>
          <p:cNvPr id="379" name="Google Shape;379;p66"/>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0" name="Google Shape;380;p66"/>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1" name="Google Shape;381;p66"/>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2" name="Google Shape;382;p6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3" name="Google Shape;383;p6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4" name="Google Shape;384;p6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85" name="Shape 385"/>
        <p:cNvGrpSpPr/>
        <p:nvPr/>
      </p:nvGrpSpPr>
      <p:grpSpPr>
        <a:xfrm>
          <a:off x="0" y="0"/>
          <a:ext cx="0" cy="0"/>
          <a:chOff x="0" y="0"/>
          <a:chExt cx="0" cy="0"/>
        </a:xfrm>
      </p:grpSpPr>
      <p:sp>
        <p:nvSpPr>
          <p:cNvPr id="386" name="Google Shape;386;p67"/>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7" name="Google Shape;387;p67"/>
          <p:cNvSpPr txBox="1"/>
          <p:nvPr>
            <p:ph idx="1" type="body"/>
          </p:nvPr>
        </p:nvSpPr>
        <p:spPr>
          <a:xfrm>
            <a:off x="629841" y="1681163"/>
            <a:ext cx="3868500" cy="8238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88" name="Google Shape;388;p67"/>
          <p:cNvSpPr txBox="1"/>
          <p:nvPr>
            <p:ph idx="2" type="body"/>
          </p:nvPr>
        </p:nvSpPr>
        <p:spPr>
          <a:xfrm>
            <a:off x="629841" y="2505075"/>
            <a:ext cx="3868500" cy="3684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9" name="Google Shape;389;p67"/>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0" name="Google Shape;390;p67"/>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1" name="Google Shape;391;p67"/>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2" name="Google Shape;392;p6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3" name="Google Shape;393;p6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4" name="Shape 394"/>
        <p:cNvGrpSpPr/>
        <p:nvPr/>
      </p:nvGrpSpPr>
      <p:grpSpPr>
        <a:xfrm>
          <a:off x="0" y="0"/>
          <a:ext cx="0" cy="0"/>
          <a:chOff x="0" y="0"/>
          <a:chExt cx="0" cy="0"/>
        </a:xfrm>
      </p:grpSpPr>
      <p:sp>
        <p:nvSpPr>
          <p:cNvPr id="395" name="Google Shape;395;p68"/>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96" name="Google Shape;396;p6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7" name="Google Shape;397;p6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8" name="Google Shape;398;p6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99" name="Shape 399"/>
        <p:cNvGrpSpPr/>
        <p:nvPr/>
      </p:nvGrpSpPr>
      <p:grpSpPr>
        <a:xfrm>
          <a:off x="0" y="0"/>
          <a:ext cx="0" cy="0"/>
          <a:chOff x="0" y="0"/>
          <a:chExt cx="0" cy="0"/>
        </a:xfrm>
      </p:grpSpPr>
      <p:sp>
        <p:nvSpPr>
          <p:cNvPr id="400" name="Google Shape;400;p69"/>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01" name="Google Shape;401;p69"/>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2" name="Google Shape;402;p69"/>
          <p:cNvSpPr txBox="1"/>
          <p:nvPr>
            <p:ph idx="2" type="body"/>
          </p:nvPr>
        </p:nvSpPr>
        <p:spPr>
          <a:xfrm>
            <a:off x="629841" y="2057400"/>
            <a:ext cx="2949000" cy="38115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403" name="Google Shape;403;p6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4" name="Google Shape;404;p6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5" name="Google Shape;405;p6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06" name="Shape 406"/>
        <p:cNvGrpSpPr/>
        <p:nvPr/>
      </p:nvGrpSpPr>
      <p:grpSpPr>
        <a:xfrm>
          <a:off x="0" y="0"/>
          <a:ext cx="0" cy="0"/>
          <a:chOff x="0" y="0"/>
          <a:chExt cx="0" cy="0"/>
        </a:xfrm>
      </p:grpSpPr>
      <p:sp>
        <p:nvSpPr>
          <p:cNvPr id="407" name="Google Shape;407;p70"/>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08" name="Google Shape;408;p70"/>
          <p:cNvSpPr/>
          <p:nvPr>
            <p:ph idx="2" type="pic"/>
          </p:nvPr>
        </p:nvSpPr>
        <p:spPr>
          <a:xfrm>
            <a:off x="3887391" y="987425"/>
            <a:ext cx="4629300" cy="4873500"/>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09" name="Google Shape;409;p70"/>
          <p:cNvSpPr txBox="1"/>
          <p:nvPr>
            <p:ph idx="1" type="body"/>
          </p:nvPr>
        </p:nvSpPr>
        <p:spPr>
          <a:xfrm>
            <a:off x="629841" y="2057400"/>
            <a:ext cx="2949000" cy="38115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410" name="Google Shape;410;p70"/>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1" name="Google Shape;411;p7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2" name="Google Shape;412;p70"/>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13" name="Shape 413"/>
        <p:cNvGrpSpPr/>
        <p:nvPr/>
      </p:nvGrpSpPr>
      <p:grpSpPr>
        <a:xfrm>
          <a:off x="0" y="0"/>
          <a:ext cx="0" cy="0"/>
          <a:chOff x="0" y="0"/>
          <a:chExt cx="0" cy="0"/>
        </a:xfrm>
      </p:grpSpPr>
      <p:sp>
        <p:nvSpPr>
          <p:cNvPr id="414" name="Google Shape;414;p71"/>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5" name="Google Shape;415;p71"/>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6" name="Google Shape;416;p7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7" name="Google Shape;417;p7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8" name="Google Shape;418;p7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19" name="Shape 419"/>
        <p:cNvGrpSpPr/>
        <p:nvPr/>
      </p:nvGrpSpPr>
      <p:grpSpPr>
        <a:xfrm>
          <a:off x="0" y="0"/>
          <a:ext cx="0" cy="0"/>
          <a:chOff x="0" y="0"/>
          <a:chExt cx="0" cy="0"/>
        </a:xfrm>
      </p:grpSpPr>
      <p:sp>
        <p:nvSpPr>
          <p:cNvPr id="420" name="Google Shape;420;p72"/>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1" name="Google Shape;421;p72"/>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2" name="Google Shape;422;p7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3" name="Google Shape;423;p7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4" name="Google Shape;424;p7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56" name="Google Shape;56;p8"/>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57" name="Google Shape;57;p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62" name="Google Shape;62;p9"/>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3" name="Google Shape;63;p9"/>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4" name="Google Shape;64;p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1" i="0" sz="20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69" name="Google Shape;69;p10"/>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0" name="Google Shape;70;p10"/>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1" name="Google Shape;71;p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7.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1.xml"/><Relationship Id="rId12" Type="http://schemas.openxmlformats.org/officeDocument/2006/relationships/slideLayout" Target="../slideLayouts/slideLayout33.xml"/><Relationship Id="rId1" Type="http://schemas.openxmlformats.org/officeDocument/2006/relationships/image" Target="../media/image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5.xml"/><Relationship Id="rId12" Type="http://schemas.openxmlformats.org/officeDocument/2006/relationships/slideLayout" Target="../slideLayouts/slideLayout44.xml"/><Relationship Id="rId1" Type="http://schemas.openxmlformats.org/officeDocument/2006/relationships/image" Target="../media/image1.jp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theme" Target="../theme/theme2.xml"/><Relationship Id="rId12" Type="http://schemas.openxmlformats.org/officeDocument/2006/relationships/slideLayout" Target="../slideLayouts/slideLayout55.xml"/><Relationship Id="rId1" Type="http://schemas.openxmlformats.org/officeDocument/2006/relationships/image" Target="../media/image1.jp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3" name="Google Shape;13;p1"/>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 name="Google Shape;14;p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6" name="Google Shape;86;p13"/>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7" name="Google Shape;87;p13"/>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8" name="Google Shape;88;p13"/>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89" name="Google Shape;89;p1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159" name="Shape 159"/>
        <p:cNvGrpSpPr/>
        <p:nvPr/>
      </p:nvGrpSpPr>
      <p:grpSpPr>
        <a:xfrm>
          <a:off x="0" y="0"/>
          <a:ext cx="0" cy="0"/>
          <a:chOff x="0" y="0"/>
          <a:chExt cx="0" cy="0"/>
        </a:xfrm>
      </p:grpSpPr>
      <p:sp>
        <p:nvSpPr>
          <p:cNvPr id="160" name="Google Shape;160;p2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1" name="Google Shape;161;p25"/>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17" name="Shape 217"/>
        <p:cNvGrpSpPr/>
        <p:nvPr/>
      </p:nvGrpSpPr>
      <p:grpSpPr>
        <a:xfrm>
          <a:off x="0" y="0"/>
          <a:ext cx="0" cy="0"/>
          <a:chOff x="0" y="0"/>
          <a:chExt cx="0" cy="0"/>
        </a:xfrm>
      </p:grpSpPr>
      <p:sp>
        <p:nvSpPr>
          <p:cNvPr id="218" name="Google Shape;218;p3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19" name="Google Shape;219;p37"/>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75" name="Shape 275"/>
        <p:cNvGrpSpPr/>
        <p:nvPr/>
      </p:nvGrpSpPr>
      <p:grpSpPr>
        <a:xfrm>
          <a:off x="0" y="0"/>
          <a:ext cx="0" cy="0"/>
          <a:chOff x="0" y="0"/>
          <a:chExt cx="0" cy="0"/>
        </a:xfrm>
      </p:grpSpPr>
      <p:sp>
        <p:nvSpPr>
          <p:cNvPr id="276" name="Google Shape;276;p4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77" name="Google Shape;277;p49"/>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78" name="Google Shape;278;p49"/>
          <p:cNvSpPr txBox="1"/>
          <p:nvPr>
            <p:ph idx="10" type="dt"/>
          </p:nvPr>
        </p:nvSpPr>
        <p:spPr>
          <a:xfrm>
            <a:off x="457200" y="6245225"/>
            <a:ext cx="2133600" cy="47625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79" name="Google Shape;279;p49"/>
          <p:cNvSpPr txBox="1"/>
          <p:nvPr>
            <p:ph idx="11" type="ftr"/>
          </p:nvPr>
        </p:nvSpPr>
        <p:spPr>
          <a:xfrm>
            <a:off x="3124200" y="6245225"/>
            <a:ext cx="2895600" cy="476250"/>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80" name="Google Shape;280;p4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50" name="Shape 350"/>
        <p:cNvGrpSpPr/>
        <p:nvPr/>
      </p:nvGrpSpPr>
      <p:grpSpPr>
        <a:xfrm>
          <a:off x="0" y="0"/>
          <a:ext cx="0" cy="0"/>
          <a:chOff x="0" y="0"/>
          <a:chExt cx="0" cy="0"/>
        </a:xfrm>
      </p:grpSpPr>
      <p:sp>
        <p:nvSpPr>
          <p:cNvPr id="351" name="Google Shape;351;p61"/>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52" name="Google Shape;352;p6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3" name="Google Shape;353;p6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4" name="Google Shape;354;p6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5" name="Google Shape;355;p6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hyperlink" Target="http://www.youtube.com/watch?v=FMSmJCKaaC0" TargetMode="External"/><Relationship Id="rId5"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6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hyperlink" Target="http://www.youtube.com/watch?v=koPmuEyP3a0" TargetMode="External"/><Relationship Id="rId5"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8.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7.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hyperlink" Target="http://www.youtube.com/watch?v=GONLjcx7bzc" TargetMode="External"/><Relationship Id="rId5"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33.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7.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44.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9.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0.xml"/><Relationship Id="rId3" Type="http://schemas.openxmlformats.org/officeDocument/2006/relationships/hyperlink" Target="http://www.thebevi.com" TargetMode="External"/><Relationship Id="rId4" Type="http://schemas.openxmlformats.org/officeDocument/2006/relationships/image" Target="../media/image36.png"/><Relationship Id="rId5"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1.xml"/><Relationship Id="rId3"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2.xml"/><Relationship Id="rId3" Type="http://schemas.openxmlformats.org/officeDocument/2006/relationships/image" Target="../media/image45.png"/><Relationship Id="rId4" Type="http://schemas.openxmlformats.org/officeDocument/2006/relationships/image" Target="../media/image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3.xml"/><Relationship Id="rId3"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4.xml"/><Relationship Id="rId3"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5.xml"/><Relationship Id="rId3" Type="http://schemas.openxmlformats.org/officeDocument/2006/relationships/hyperlink" Target="https://www.youtube.com/watch?v=Q2JBLuQDUvI" TargetMode="External"/><Relationship Id="rId4" Type="http://schemas.openxmlformats.org/officeDocument/2006/relationships/hyperlink" Target="https://www.youtube.com/watch?v=Q2JBLuQDUvI" TargetMode="External"/><Relationship Id="rId5" Type="http://schemas.openxmlformats.org/officeDocument/2006/relationships/image" Target="../media/image6.png"/><Relationship Id="rId6"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8.xml"/><Relationship Id="rId3" Type="http://schemas.openxmlformats.org/officeDocument/2006/relationships/image" Target="../media/image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9.xml"/><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0.xml"/><Relationship Id="rId3"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3.xml"/><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 Id="rId3" Type="http://schemas.openxmlformats.org/officeDocument/2006/relationships/hyperlink" Target="https://forumea.org/research-bevi-project/" TargetMode="External"/><Relationship Id="rId4" Type="http://schemas.openxmlformats.org/officeDocument/2006/relationships/image" Target="../media/image6.png"/><Relationship Id="rId5"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 Id="rId3" Type="http://schemas.openxmlformats.org/officeDocument/2006/relationships/image" Target="../media/image6.png"/><Relationship Id="rId4" Type="http://schemas.openxmlformats.org/officeDocument/2006/relationships/image" Target="../media/image41.png"/><Relationship Id="rId5" Type="http://schemas.openxmlformats.org/officeDocument/2006/relationships/hyperlink" Target="http://frontiersjournal.org/wp-content/uploads/2015/09/WANDSCHNEIDERetal-FrontiersXXV-TheForumBEVIProject.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7.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image" Target="../media/image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0.xml"/><Relationship Id="rId3" Type="http://schemas.openxmlformats.org/officeDocument/2006/relationships/image" Target="../media/image6.png"/><Relationship Id="rId4" Type="http://schemas.openxmlformats.org/officeDocument/2006/relationships/image" Target="../media/image47.png"/><Relationship Id="rId5" Type="http://schemas.openxmlformats.org/officeDocument/2006/relationships/image" Target="../media/image5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1.xml"/><Relationship Id="rId3" Type="http://schemas.openxmlformats.org/officeDocument/2006/relationships/comments" Target="../comments/comment1.xml"/><Relationship Id="rId4" Type="http://schemas.openxmlformats.org/officeDocument/2006/relationships/image" Target="../media/image6.png"/><Relationship Id="rId5" Type="http://schemas.openxmlformats.org/officeDocument/2006/relationships/image" Target="../media/image48.png"/><Relationship Id="rId6" Type="http://schemas.openxmlformats.org/officeDocument/2006/relationships/image" Target="../media/image4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2.xml"/><Relationship Id="rId3" Type="http://schemas.openxmlformats.org/officeDocument/2006/relationships/image" Target="../media/image6.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6.png"/><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6.png"/><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 Id="rId3" Type="http://schemas.openxmlformats.org/officeDocument/2006/relationships/image" Target="../media/image55.png"/><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6.png"/><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image" Target="../media/image6.png"/><Relationship Id="rId4" Type="http://schemas.openxmlformats.org/officeDocument/2006/relationships/image" Target="../media/image56.png"/><Relationship Id="rId5" Type="http://schemas.openxmlformats.org/officeDocument/2006/relationships/image" Target="../media/image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8.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hyperlink" Target="http://www.youtube.com/watch?v=m_MaJDK3VNE" TargetMode="External"/><Relationship Id="rId7" Type="http://schemas.openxmlformats.org/officeDocument/2006/relationships/image" Target="../media/image5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9.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image" Target="../media/image52.png"/><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hyperlink" Target="http://oia.osu.edu/presentations/2566-international-program-evaluation-the-power-of-collaboration.html" TargetMode="External"/><Relationship Id="rId4" Type="http://schemas.openxmlformats.org/officeDocument/2006/relationships/image" Target="../media/image62.png"/><Relationship Id="rId5" Type="http://schemas.openxmlformats.org/officeDocument/2006/relationships/image" Target="../media/image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 Id="rId3" Type="http://schemas.openxmlformats.org/officeDocument/2006/relationships/image" Target="../media/image66.png"/><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3.xml"/><Relationship Id="rId3" Type="http://schemas.openxmlformats.org/officeDocument/2006/relationships/image" Target="../media/image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4.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5.xml"/><Relationship Id="rId3" Type="http://schemas.openxmlformats.org/officeDocument/2006/relationships/image" Target="../media/image6.png"/><Relationship Id="rId4" Type="http://schemas.openxmlformats.org/officeDocument/2006/relationships/hyperlink" Target="https://www.thebevi.com"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6.xml"/><Relationship Id="rId3" Type="http://schemas.openxmlformats.org/officeDocument/2006/relationships/image" Target="../media/image6.png"/><Relationship Id="rId4" Type="http://schemas.openxmlformats.org/officeDocument/2006/relationships/hyperlink" Target="https://m.youtube.com/watch?feature=youtu.be&amp;hd=1&amp;v=AS8ulXij4zY" TargetMode="External"/><Relationship Id="rId5" Type="http://schemas.openxmlformats.org/officeDocument/2006/relationships/hyperlink" Target="https://www.bevi-admin.com"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8.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 Id="rId3" Type="http://schemas.openxmlformats.org/officeDocument/2006/relationships/image" Target="../media/image5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 Id="rId3" Type="http://schemas.openxmlformats.org/officeDocument/2006/relationships/image" Target="../media/image53.png"/><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1.xml"/><Relationship Id="rId3" Type="http://schemas.openxmlformats.org/officeDocument/2006/relationships/image" Target="../media/image65.png"/><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2.xml"/><Relationship Id="rId3" Type="http://schemas.openxmlformats.org/officeDocument/2006/relationships/image" Target="../media/image54.png"/><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93.xml"/><Relationship Id="rId3" Type="http://schemas.openxmlformats.org/officeDocument/2006/relationships/image" Target="../media/image7.jp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4.xml"/><Relationship Id="rId3" Type="http://schemas.openxmlformats.org/officeDocument/2006/relationships/image" Target="../media/image61.png"/><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5.xml"/><Relationship Id="rId3" Type="http://schemas.openxmlformats.org/officeDocument/2006/relationships/hyperlink" Target="http://thebevi.com" TargetMode="External"/><Relationship Id="rId4" Type="http://schemas.openxmlformats.org/officeDocument/2006/relationships/hyperlink" Target="http://bevi-admin.com" TargetMode="External"/><Relationship Id="rId5" Type="http://schemas.openxmlformats.org/officeDocument/2006/relationships/image" Target="../media/image58.png"/><Relationship Id="rId6" Type="http://schemas.openxmlformats.org/officeDocument/2006/relationships/image" Target="../media/image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96.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hyperlink" Target="mailto:craigshealy@gmail.com" TargetMode="External"/><Relationship Id="rId6" Type="http://schemas.openxmlformats.org/officeDocument/2006/relationships/hyperlink" Target="mailto:kris.acheson@gmail.com" TargetMode="External"/><Relationship Id="rId7" Type="http://schemas.openxmlformats.org/officeDocument/2006/relationships/hyperlink" Target="mailto:jjoneswiley@gmail.com" TargetMode="External"/><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pic>
        <p:nvPicPr>
          <p:cNvPr id="429" name="Google Shape;429;p73"/>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430" name="Google Shape;430;p73"/>
          <p:cNvPicPr preferRelativeResize="0"/>
          <p:nvPr/>
        </p:nvPicPr>
        <p:blipFill rotWithShape="1">
          <a:blip r:embed="rId4">
            <a:alphaModFix/>
          </a:blip>
          <a:srcRect b="0" l="0" r="0" t="0"/>
          <a:stretch/>
        </p:blipFill>
        <p:spPr>
          <a:xfrm>
            <a:off x="1273805" y="2802938"/>
            <a:ext cx="6596402" cy="306411"/>
          </a:xfrm>
          <a:prstGeom prst="rect">
            <a:avLst/>
          </a:prstGeom>
          <a:noFill/>
          <a:ln>
            <a:noFill/>
          </a:ln>
        </p:spPr>
      </p:pic>
      <p:sp>
        <p:nvSpPr>
          <p:cNvPr id="431" name="Google Shape;431;p73"/>
          <p:cNvSpPr txBox="1"/>
          <p:nvPr/>
        </p:nvSpPr>
        <p:spPr>
          <a:xfrm>
            <a:off x="413700" y="12275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Arial"/>
              <a:buNone/>
            </a:pPr>
            <a:r>
              <a:rPr lang="en-US" sz="4800">
                <a:solidFill>
                  <a:srgbClr val="2D5476"/>
                </a:solidFill>
                <a:latin typeface="Arial Black"/>
                <a:ea typeface="Arial Black"/>
                <a:cs typeface="Arial Black"/>
                <a:sym typeface="Arial Black"/>
              </a:rPr>
              <a:t>BEVI Authorized Administrator Training</a:t>
            </a:r>
            <a:endParaRPr b="0" i="0" sz="4800" u="none" cap="none" strike="noStrike">
              <a:solidFill>
                <a:srgbClr val="2D5476"/>
              </a:solidFill>
              <a:latin typeface="Arial Black"/>
              <a:ea typeface="Arial Black"/>
              <a:cs typeface="Arial Black"/>
              <a:sym typeface="Arial Black"/>
            </a:endParaRPr>
          </a:p>
        </p:txBody>
      </p:sp>
      <p:sp>
        <p:nvSpPr>
          <p:cNvPr id="432" name="Google Shape;432;p73"/>
          <p:cNvSpPr txBox="1"/>
          <p:nvPr/>
        </p:nvSpPr>
        <p:spPr>
          <a:xfrm>
            <a:off x="1063650" y="32770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rgbClr val="2D5476"/>
                </a:solidFill>
                <a:latin typeface="Arial Black"/>
                <a:ea typeface="Arial Black"/>
                <a:cs typeface="Arial Black"/>
                <a:sym typeface="Arial Black"/>
              </a:rPr>
              <a:t>Craig Shealy,  PhD </a:t>
            </a:r>
            <a:br>
              <a:rPr b="0" i="0" lang="en-US" sz="3600" u="none" cap="none" strike="noStrike">
                <a:solidFill>
                  <a:srgbClr val="2D5476"/>
                </a:solidFill>
                <a:latin typeface="Arial Black"/>
                <a:ea typeface="Arial Black"/>
                <a:cs typeface="Arial Black"/>
                <a:sym typeface="Arial Black"/>
              </a:rPr>
            </a:br>
            <a:r>
              <a:rPr b="0" i="0" lang="en-US" sz="3600" u="none" cap="none" strike="noStrike">
                <a:solidFill>
                  <a:srgbClr val="2D5476"/>
                </a:solidFill>
                <a:latin typeface="Arial Black"/>
                <a:ea typeface="Arial Black"/>
                <a:cs typeface="Arial Black"/>
                <a:sym typeface="Arial Black"/>
              </a:rPr>
              <a:t>Kris Acheson-Clair,  PhD</a:t>
            </a:r>
            <a:br>
              <a:rPr b="0" i="0" lang="en-US" sz="3600" u="none" cap="none" strike="noStrike">
                <a:solidFill>
                  <a:srgbClr val="2D5476"/>
                </a:solidFill>
                <a:latin typeface="Arial Black"/>
                <a:ea typeface="Arial Black"/>
                <a:cs typeface="Arial Black"/>
                <a:sym typeface="Arial Black"/>
              </a:rPr>
            </a:br>
            <a:r>
              <a:rPr b="0" i="0" lang="en-US" sz="3600" u="none" cap="none" strike="noStrike">
                <a:solidFill>
                  <a:srgbClr val="2D5476"/>
                </a:solidFill>
                <a:latin typeface="Arial Black"/>
                <a:ea typeface="Arial Black"/>
                <a:cs typeface="Arial Black"/>
                <a:sym typeface="Arial Black"/>
              </a:rPr>
              <a:t>Jennifer  Wiley, EdD</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433" name="Google Shape;433;p73"/>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8" name="Shape 508"/>
        <p:cNvGrpSpPr/>
        <p:nvPr/>
      </p:nvGrpSpPr>
      <p:grpSpPr>
        <a:xfrm>
          <a:off x="0" y="0"/>
          <a:ext cx="0" cy="0"/>
          <a:chOff x="0" y="0"/>
          <a:chExt cx="0" cy="0"/>
        </a:xfrm>
      </p:grpSpPr>
      <p:sp>
        <p:nvSpPr>
          <p:cNvPr id="509" name="Google Shape;509;p82"/>
          <p:cNvSpPr txBox="1"/>
          <p:nvPr>
            <p:ph type="title"/>
          </p:nvPr>
        </p:nvSpPr>
        <p:spPr>
          <a:xfrm>
            <a:off x="196825" y="124475"/>
            <a:ext cx="8703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200"/>
              <a:t>Beliefs, Events, &amp; Values Inventory</a:t>
            </a:r>
            <a:endParaRPr sz="4200"/>
          </a:p>
        </p:txBody>
      </p:sp>
      <p:pic>
        <p:nvPicPr>
          <p:cNvPr id="510" name="Google Shape;510;p82"/>
          <p:cNvPicPr preferRelativeResize="0"/>
          <p:nvPr/>
        </p:nvPicPr>
        <p:blipFill>
          <a:blip r:embed="rId3">
            <a:alphaModFix/>
          </a:blip>
          <a:stretch>
            <a:fillRect/>
          </a:stretch>
        </p:blipFill>
        <p:spPr>
          <a:xfrm>
            <a:off x="1250575" y="1267475"/>
            <a:ext cx="6898326" cy="3854425"/>
          </a:xfrm>
          <a:prstGeom prst="rect">
            <a:avLst/>
          </a:prstGeom>
          <a:noFill/>
          <a:ln>
            <a:noFill/>
          </a:ln>
        </p:spPr>
      </p:pic>
      <p:sp>
        <p:nvSpPr>
          <p:cNvPr id="511" name="Google Shape;511;p82"/>
          <p:cNvSpPr txBox="1"/>
          <p:nvPr/>
        </p:nvSpPr>
        <p:spPr>
          <a:xfrm>
            <a:off x="524425" y="4377025"/>
            <a:ext cx="8048100" cy="21384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US" sz="3600">
                <a:solidFill>
                  <a:schemeClr val="dk1"/>
                </a:solidFill>
              </a:rPr>
              <a:t>The BEVI shows us the complex patterns of variation </a:t>
            </a:r>
            <a:endParaRPr sz="3600">
              <a:solidFill>
                <a:schemeClr val="dk1"/>
              </a:solidFill>
            </a:endParaRPr>
          </a:p>
          <a:p>
            <a:pPr indent="0" lvl="0" marL="0" rtl="0" algn="ctr">
              <a:lnSpc>
                <a:spcPct val="90000"/>
              </a:lnSpc>
              <a:spcBef>
                <a:spcPts val="1000"/>
              </a:spcBef>
              <a:spcAft>
                <a:spcPts val="0"/>
              </a:spcAft>
              <a:buNone/>
            </a:pPr>
            <a:r>
              <a:rPr lang="en-US" sz="3600">
                <a:solidFill>
                  <a:schemeClr val="dk1"/>
                </a:solidFill>
              </a:rPr>
              <a:t>WITHIN GROUPS</a:t>
            </a:r>
            <a:endParaRPr sz="3600">
              <a:solidFill>
                <a:schemeClr val="dk1"/>
              </a:solidFill>
            </a:endParaRPr>
          </a:p>
          <a:p>
            <a:pPr indent="0" lvl="0" marL="0" rtl="0" algn="l">
              <a:lnSpc>
                <a:spcPct val="90000"/>
              </a:lnSpc>
              <a:spcBef>
                <a:spcPts val="1000"/>
              </a:spcBef>
              <a:spcAft>
                <a:spcPts val="0"/>
              </a:spcAft>
              <a:buNone/>
            </a:pPr>
            <a:r>
              <a:t/>
            </a:r>
            <a:endParaRPr sz="2800">
              <a:solidFill>
                <a:schemeClr val="dk1"/>
              </a:solidFill>
            </a:endParaRPr>
          </a:p>
        </p:txBody>
      </p:sp>
      <p:pic>
        <p:nvPicPr>
          <p:cNvPr id="512" name="Google Shape;512;p82"/>
          <p:cNvPicPr preferRelativeResize="0"/>
          <p:nvPr/>
        </p:nvPicPr>
        <p:blipFill>
          <a:blip r:embed="rId4">
            <a:alphaModFix/>
          </a:blip>
          <a:stretch>
            <a:fillRect/>
          </a:stretch>
        </p:blipFill>
        <p:spPr>
          <a:xfrm>
            <a:off x="457200" y="1123975"/>
            <a:ext cx="8229601" cy="263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17" name="Shape 517"/>
        <p:cNvGrpSpPr/>
        <p:nvPr/>
      </p:nvGrpSpPr>
      <p:grpSpPr>
        <a:xfrm>
          <a:off x="0" y="0"/>
          <a:ext cx="0" cy="0"/>
          <a:chOff x="0" y="0"/>
          <a:chExt cx="0" cy="0"/>
        </a:xfrm>
      </p:grpSpPr>
      <p:pic>
        <p:nvPicPr>
          <p:cNvPr id="518" name="Google Shape;518;p83"/>
          <p:cNvPicPr preferRelativeResize="0"/>
          <p:nvPr/>
        </p:nvPicPr>
        <p:blipFill>
          <a:blip r:embed="rId3">
            <a:alphaModFix/>
          </a:blip>
          <a:stretch>
            <a:fillRect/>
          </a:stretch>
        </p:blipFill>
        <p:spPr>
          <a:xfrm>
            <a:off x="132800" y="397425"/>
            <a:ext cx="8878399" cy="4874201"/>
          </a:xfrm>
          <a:prstGeom prst="rect">
            <a:avLst/>
          </a:prstGeom>
          <a:noFill/>
          <a:ln>
            <a:noFill/>
          </a:ln>
        </p:spPr>
      </p:pic>
      <p:pic>
        <p:nvPicPr>
          <p:cNvPr id="519" name="Google Shape;519;p83"/>
          <p:cNvPicPr preferRelativeResize="0"/>
          <p:nvPr/>
        </p:nvPicPr>
        <p:blipFill>
          <a:blip r:embed="rId4">
            <a:alphaModFix/>
          </a:blip>
          <a:stretch>
            <a:fillRect/>
          </a:stretch>
        </p:blipFill>
        <p:spPr>
          <a:xfrm>
            <a:off x="6837750" y="5430325"/>
            <a:ext cx="2208325" cy="1226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24" name="Shape 524"/>
        <p:cNvGrpSpPr/>
        <p:nvPr/>
      </p:nvGrpSpPr>
      <p:grpSpPr>
        <a:xfrm>
          <a:off x="0" y="0"/>
          <a:ext cx="0" cy="0"/>
          <a:chOff x="0" y="0"/>
          <a:chExt cx="0" cy="0"/>
        </a:xfrm>
      </p:grpSpPr>
      <p:sp>
        <p:nvSpPr>
          <p:cNvPr id="525" name="Google Shape;525;p84"/>
          <p:cNvSpPr txBox="1"/>
          <p:nvPr>
            <p:ph type="title"/>
          </p:nvPr>
        </p:nvSpPr>
        <p:spPr>
          <a:xfrm>
            <a:off x="207675" y="122700"/>
            <a:ext cx="8703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200"/>
              <a:t>Beliefs, Events, &amp; Values Inventory</a:t>
            </a:r>
            <a:endParaRPr sz="4200"/>
          </a:p>
        </p:txBody>
      </p:sp>
      <p:sp>
        <p:nvSpPr>
          <p:cNvPr id="526" name="Google Shape;526;p84"/>
          <p:cNvSpPr txBox="1"/>
          <p:nvPr/>
        </p:nvSpPr>
        <p:spPr>
          <a:xfrm>
            <a:off x="535275" y="4215625"/>
            <a:ext cx="8048100" cy="21384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US" sz="3600">
                <a:solidFill>
                  <a:schemeClr val="dk1"/>
                </a:solidFill>
              </a:rPr>
              <a:t>And the BEVI can show us</a:t>
            </a:r>
            <a:endParaRPr sz="3600">
              <a:solidFill>
                <a:schemeClr val="dk1"/>
              </a:solidFill>
            </a:endParaRPr>
          </a:p>
          <a:p>
            <a:pPr indent="0" lvl="0" marL="0" rtl="0" algn="ctr">
              <a:lnSpc>
                <a:spcPct val="90000"/>
              </a:lnSpc>
              <a:spcBef>
                <a:spcPts val="1000"/>
              </a:spcBef>
              <a:spcAft>
                <a:spcPts val="0"/>
              </a:spcAft>
              <a:buNone/>
            </a:pPr>
            <a:r>
              <a:rPr lang="en-US" sz="3600">
                <a:solidFill>
                  <a:schemeClr val="dk1"/>
                </a:solidFill>
              </a:rPr>
              <a:t>how people grow and change</a:t>
            </a:r>
            <a:endParaRPr sz="3600">
              <a:solidFill>
                <a:schemeClr val="dk1"/>
              </a:solidFill>
            </a:endParaRPr>
          </a:p>
          <a:p>
            <a:pPr indent="0" lvl="0" marL="0" rtl="0" algn="ctr">
              <a:lnSpc>
                <a:spcPct val="90000"/>
              </a:lnSpc>
              <a:spcBef>
                <a:spcPts val="1000"/>
              </a:spcBef>
              <a:spcAft>
                <a:spcPts val="0"/>
              </a:spcAft>
              <a:buNone/>
            </a:pPr>
            <a:r>
              <a:rPr lang="en-US" sz="3600">
                <a:solidFill>
                  <a:schemeClr val="dk1"/>
                </a:solidFill>
              </a:rPr>
              <a:t>OVER TIME</a:t>
            </a:r>
            <a:endParaRPr sz="2800">
              <a:solidFill>
                <a:schemeClr val="dk1"/>
              </a:solidFill>
            </a:endParaRPr>
          </a:p>
        </p:txBody>
      </p:sp>
      <p:pic>
        <p:nvPicPr>
          <p:cNvPr id="527" name="Google Shape;527;p84"/>
          <p:cNvPicPr preferRelativeResize="0"/>
          <p:nvPr/>
        </p:nvPicPr>
        <p:blipFill>
          <a:blip r:embed="rId3">
            <a:alphaModFix/>
          </a:blip>
          <a:stretch>
            <a:fillRect/>
          </a:stretch>
        </p:blipFill>
        <p:spPr>
          <a:xfrm>
            <a:off x="535275" y="1578463"/>
            <a:ext cx="8048100" cy="2476338"/>
          </a:xfrm>
          <a:prstGeom prst="rect">
            <a:avLst/>
          </a:prstGeom>
          <a:noFill/>
          <a:ln>
            <a:noFill/>
          </a:ln>
        </p:spPr>
      </p:pic>
      <p:pic>
        <p:nvPicPr>
          <p:cNvPr id="528" name="Google Shape;528;p84"/>
          <p:cNvPicPr preferRelativeResize="0"/>
          <p:nvPr/>
        </p:nvPicPr>
        <p:blipFill>
          <a:blip r:embed="rId4">
            <a:alphaModFix/>
          </a:blip>
          <a:stretch>
            <a:fillRect/>
          </a:stretch>
        </p:blipFill>
        <p:spPr>
          <a:xfrm>
            <a:off x="457200" y="1123975"/>
            <a:ext cx="8229601" cy="263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3" name="Shape 533"/>
        <p:cNvGrpSpPr/>
        <p:nvPr/>
      </p:nvGrpSpPr>
      <p:grpSpPr>
        <a:xfrm>
          <a:off x="0" y="0"/>
          <a:ext cx="0" cy="0"/>
          <a:chOff x="0" y="0"/>
          <a:chExt cx="0" cy="0"/>
        </a:xfrm>
      </p:grpSpPr>
      <p:pic>
        <p:nvPicPr>
          <p:cNvPr id="534" name="Google Shape;534;p85"/>
          <p:cNvPicPr preferRelativeResize="0"/>
          <p:nvPr/>
        </p:nvPicPr>
        <p:blipFill>
          <a:blip r:embed="rId3">
            <a:alphaModFix/>
          </a:blip>
          <a:stretch>
            <a:fillRect/>
          </a:stretch>
        </p:blipFill>
        <p:spPr>
          <a:xfrm>
            <a:off x="152400" y="273913"/>
            <a:ext cx="8839202" cy="4365230"/>
          </a:xfrm>
          <a:prstGeom prst="rect">
            <a:avLst/>
          </a:prstGeom>
          <a:noFill/>
          <a:ln>
            <a:noFill/>
          </a:ln>
        </p:spPr>
      </p:pic>
      <p:pic>
        <p:nvPicPr>
          <p:cNvPr id="535" name="Google Shape;535;p85"/>
          <p:cNvPicPr preferRelativeResize="0"/>
          <p:nvPr/>
        </p:nvPicPr>
        <p:blipFill>
          <a:blip r:embed="rId4">
            <a:alphaModFix/>
          </a:blip>
          <a:stretch>
            <a:fillRect/>
          </a:stretch>
        </p:blipFill>
        <p:spPr>
          <a:xfrm>
            <a:off x="6837750" y="5430325"/>
            <a:ext cx="2208325" cy="1226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40" name="Shape 540"/>
        <p:cNvGrpSpPr/>
        <p:nvPr/>
      </p:nvGrpSpPr>
      <p:grpSpPr>
        <a:xfrm>
          <a:off x="0" y="0"/>
          <a:ext cx="0" cy="0"/>
          <a:chOff x="0" y="0"/>
          <a:chExt cx="0" cy="0"/>
        </a:xfrm>
      </p:grpSpPr>
      <p:sp>
        <p:nvSpPr>
          <p:cNvPr id="541" name="Google Shape;541;p86"/>
          <p:cNvSpPr txBox="1"/>
          <p:nvPr>
            <p:ph type="title"/>
          </p:nvPr>
        </p:nvSpPr>
        <p:spPr>
          <a:xfrm>
            <a:off x="301375" y="151950"/>
            <a:ext cx="8703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t>And now YOUR results!</a:t>
            </a:r>
            <a:endParaRPr b="1" sz="4200"/>
          </a:p>
        </p:txBody>
      </p:sp>
      <p:pic>
        <p:nvPicPr>
          <p:cNvPr id="542" name="Google Shape;542;p86"/>
          <p:cNvPicPr preferRelativeResize="0"/>
          <p:nvPr/>
        </p:nvPicPr>
        <p:blipFill>
          <a:blip r:embed="rId3">
            <a:alphaModFix/>
          </a:blip>
          <a:stretch>
            <a:fillRect/>
          </a:stretch>
        </p:blipFill>
        <p:spPr>
          <a:xfrm>
            <a:off x="894025" y="1558875"/>
            <a:ext cx="7355925" cy="4873300"/>
          </a:xfrm>
          <a:prstGeom prst="rect">
            <a:avLst/>
          </a:prstGeom>
          <a:noFill/>
          <a:ln>
            <a:noFill/>
          </a:ln>
        </p:spPr>
      </p:pic>
      <p:pic>
        <p:nvPicPr>
          <p:cNvPr id="543" name="Google Shape;543;p86"/>
          <p:cNvPicPr preferRelativeResize="0"/>
          <p:nvPr/>
        </p:nvPicPr>
        <p:blipFill>
          <a:blip r:embed="rId4">
            <a:alphaModFix/>
          </a:blip>
          <a:stretch>
            <a:fillRect/>
          </a:stretch>
        </p:blipFill>
        <p:spPr>
          <a:xfrm>
            <a:off x="457200" y="1123975"/>
            <a:ext cx="8229601" cy="263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48" name="Shape 548"/>
        <p:cNvGrpSpPr/>
        <p:nvPr/>
      </p:nvGrpSpPr>
      <p:grpSpPr>
        <a:xfrm>
          <a:off x="0" y="0"/>
          <a:ext cx="0" cy="0"/>
          <a:chOff x="0" y="0"/>
          <a:chExt cx="0" cy="0"/>
        </a:xfrm>
      </p:grpSpPr>
      <p:sp>
        <p:nvSpPr>
          <p:cNvPr id="549" name="Google Shape;549;p87"/>
          <p:cNvSpPr txBox="1"/>
          <p:nvPr>
            <p:ph type="title"/>
          </p:nvPr>
        </p:nvSpPr>
        <p:spPr>
          <a:xfrm>
            <a:off x="301375" y="151950"/>
            <a:ext cx="8703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t>Aggregate Profile</a:t>
            </a:r>
            <a:endParaRPr b="1" sz="4200"/>
          </a:p>
        </p:txBody>
      </p:sp>
      <p:pic>
        <p:nvPicPr>
          <p:cNvPr id="550" name="Google Shape;550;p87"/>
          <p:cNvPicPr preferRelativeResize="0"/>
          <p:nvPr/>
        </p:nvPicPr>
        <p:blipFill>
          <a:blip r:embed="rId3">
            <a:alphaModFix/>
          </a:blip>
          <a:stretch>
            <a:fillRect/>
          </a:stretch>
        </p:blipFill>
        <p:spPr>
          <a:xfrm>
            <a:off x="457200" y="1123975"/>
            <a:ext cx="8229601" cy="263275"/>
          </a:xfrm>
          <a:prstGeom prst="rect">
            <a:avLst/>
          </a:prstGeom>
          <a:noFill/>
          <a:ln>
            <a:noFill/>
          </a:ln>
        </p:spPr>
      </p:pic>
      <p:pic>
        <p:nvPicPr>
          <p:cNvPr id="551" name="Google Shape;551;p87"/>
          <p:cNvPicPr preferRelativeResize="0"/>
          <p:nvPr/>
        </p:nvPicPr>
        <p:blipFill>
          <a:blip r:embed="rId4">
            <a:alphaModFix/>
          </a:blip>
          <a:stretch>
            <a:fillRect/>
          </a:stretch>
        </p:blipFill>
        <p:spPr>
          <a:xfrm>
            <a:off x="841800" y="1459825"/>
            <a:ext cx="7460402" cy="5165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56" name="Shape 556"/>
        <p:cNvGrpSpPr/>
        <p:nvPr/>
      </p:nvGrpSpPr>
      <p:grpSpPr>
        <a:xfrm>
          <a:off x="0" y="0"/>
          <a:ext cx="0" cy="0"/>
          <a:chOff x="0" y="0"/>
          <a:chExt cx="0" cy="0"/>
        </a:xfrm>
      </p:grpSpPr>
      <p:sp>
        <p:nvSpPr>
          <p:cNvPr id="557" name="Google Shape;557;p88"/>
          <p:cNvSpPr txBox="1"/>
          <p:nvPr>
            <p:ph type="title"/>
          </p:nvPr>
        </p:nvSpPr>
        <p:spPr>
          <a:xfrm>
            <a:off x="301375" y="151950"/>
            <a:ext cx="8703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t>Decile Profile</a:t>
            </a:r>
            <a:endParaRPr b="1" sz="4200"/>
          </a:p>
        </p:txBody>
      </p:sp>
      <p:pic>
        <p:nvPicPr>
          <p:cNvPr id="558" name="Google Shape;558;p88"/>
          <p:cNvPicPr preferRelativeResize="0"/>
          <p:nvPr/>
        </p:nvPicPr>
        <p:blipFill>
          <a:blip r:embed="rId3">
            <a:alphaModFix/>
          </a:blip>
          <a:stretch>
            <a:fillRect/>
          </a:stretch>
        </p:blipFill>
        <p:spPr>
          <a:xfrm>
            <a:off x="457200" y="1123975"/>
            <a:ext cx="8229601" cy="263275"/>
          </a:xfrm>
          <a:prstGeom prst="rect">
            <a:avLst/>
          </a:prstGeom>
          <a:noFill/>
          <a:ln>
            <a:noFill/>
          </a:ln>
        </p:spPr>
      </p:pic>
      <p:pic>
        <p:nvPicPr>
          <p:cNvPr id="559" name="Google Shape;559;p88"/>
          <p:cNvPicPr preferRelativeResize="0"/>
          <p:nvPr/>
        </p:nvPicPr>
        <p:blipFill>
          <a:blip r:embed="rId4">
            <a:alphaModFix/>
          </a:blip>
          <a:stretch>
            <a:fillRect/>
          </a:stretch>
        </p:blipFill>
        <p:spPr>
          <a:xfrm>
            <a:off x="800688" y="1503375"/>
            <a:ext cx="7704683" cy="51659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64" name="Shape 564"/>
        <p:cNvGrpSpPr/>
        <p:nvPr/>
      </p:nvGrpSpPr>
      <p:grpSpPr>
        <a:xfrm>
          <a:off x="0" y="0"/>
          <a:ext cx="0" cy="0"/>
          <a:chOff x="0" y="0"/>
          <a:chExt cx="0" cy="0"/>
        </a:xfrm>
      </p:grpSpPr>
      <p:sp>
        <p:nvSpPr>
          <p:cNvPr id="565" name="Google Shape;565;p89"/>
          <p:cNvSpPr txBox="1"/>
          <p:nvPr>
            <p:ph type="title"/>
          </p:nvPr>
        </p:nvSpPr>
        <p:spPr>
          <a:xfrm>
            <a:off x="301375" y="151950"/>
            <a:ext cx="8703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t>Some Gender Differences</a:t>
            </a:r>
            <a:endParaRPr b="1" sz="4200"/>
          </a:p>
        </p:txBody>
      </p:sp>
      <p:pic>
        <p:nvPicPr>
          <p:cNvPr id="566" name="Google Shape;566;p89"/>
          <p:cNvPicPr preferRelativeResize="0"/>
          <p:nvPr/>
        </p:nvPicPr>
        <p:blipFill>
          <a:blip r:embed="rId3">
            <a:alphaModFix/>
          </a:blip>
          <a:stretch>
            <a:fillRect/>
          </a:stretch>
        </p:blipFill>
        <p:spPr>
          <a:xfrm>
            <a:off x="457200" y="1123975"/>
            <a:ext cx="8229601" cy="263275"/>
          </a:xfrm>
          <a:prstGeom prst="rect">
            <a:avLst/>
          </a:prstGeom>
          <a:noFill/>
          <a:ln>
            <a:noFill/>
          </a:ln>
        </p:spPr>
      </p:pic>
      <p:pic>
        <p:nvPicPr>
          <p:cNvPr id="567" name="Google Shape;567;p89"/>
          <p:cNvPicPr preferRelativeResize="0"/>
          <p:nvPr/>
        </p:nvPicPr>
        <p:blipFill>
          <a:blip r:embed="rId4">
            <a:alphaModFix/>
          </a:blip>
          <a:stretch>
            <a:fillRect/>
          </a:stretch>
        </p:blipFill>
        <p:spPr>
          <a:xfrm>
            <a:off x="523875" y="2768512"/>
            <a:ext cx="8096250" cy="876300"/>
          </a:xfrm>
          <a:prstGeom prst="rect">
            <a:avLst/>
          </a:prstGeom>
          <a:noFill/>
          <a:ln>
            <a:noFill/>
          </a:ln>
        </p:spPr>
      </p:pic>
      <p:pic>
        <p:nvPicPr>
          <p:cNvPr id="568" name="Google Shape;568;p89"/>
          <p:cNvPicPr preferRelativeResize="0"/>
          <p:nvPr/>
        </p:nvPicPr>
        <p:blipFill>
          <a:blip r:embed="rId5">
            <a:alphaModFix/>
          </a:blip>
          <a:stretch>
            <a:fillRect/>
          </a:stretch>
        </p:blipFill>
        <p:spPr>
          <a:xfrm>
            <a:off x="233438" y="3898800"/>
            <a:ext cx="8839199" cy="841829"/>
          </a:xfrm>
          <a:prstGeom prst="rect">
            <a:avLst/>
          </a:prstGeom>
          <a:noFill/>
          <a:ln>
            <a:noFill/>
          </a:ln>
        </p:spPr>
      </p:pic>
      <p:pic>
        <p:nvPicPr>
          <p:cNvPr id="569" name="Google Shape;569;p89"/>
          <p:cNvPicPr preferRelativeResize="0"/>
          <p:nvPr/>
        </p:nvPicPr>
        <p:blipFill>
          <a:blip r:embed="rId6">
            <a:alphaModFix/>
          </a:blip>
          <a:stretch>
            <a:fillRect/>
          </a:stretch>
        </p:blipFill>
        <p:spPr>
          <a:xfrm>
            <a:off x="542988" y="5026078"/>
            <a:ext cx="8220075" cy="857250"/>
          </a:xfrm>
          <a:prstGeom prst="rect">
            <a:avLst/>
          </a:prstGeom>
          <a:noFill/>
          <a:ln>
            <a:noFill/>
          </a:ln>
        </p:spPr>
      </p:pic>
      <p:sp>
        <p:nvSpPr>
          <p:cNvPr id="570" name="Google Shape;570;p89"/>
          <p:cNvSpPr txBox="1"/>
          <p:nvPr/>
        </p:nvSpPr>
        <p:spPr>
          <a:xfrm>
            <a:off x="601800" y="1387250"/>
            <a:ext cx="7940400" cy="11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a:t>Most scales revealed no meaningful subgroup variation by gender, however...</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pic>
        <p:nvPicPr>
          <p:cNvPr id="575" name="Google Shape;575;p90"/>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576" name="Google Shape;576;p90"/>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577" name="Google Shape;577;p90"/>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Guided Practice</a:t>
            </a:r>
            <a:endParaRPr b="0" i="0" sz="4800" u="none" cap="none" strike="noStrike">
              <a:solidFill>
                <a:srgbClr val="2D5476"/>
              </a:solidFill>
              <a:latin typeface="Arial Black"/>
              <a:ea typeface="Arial Black"/>
              <a:cs typeface="Arial Black"/>
              <a:sym typeface="Arial Black"/>
            </a:endParaRPr>
          </a:p>
        </p:txBody>
      </p:sp>
      <p:sp>
        <p:nvSpPr>
          <p:cNvPr id="578" name="Google Shape;578;p90"/>
          <p:cNvSpPr txBox="1"/>
          <p:nvPr/>
        </p:nvSpPr>
        <p:spPr>
          <a:xfrm>
            <a:off x="1148100" y="28718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Group Debriefing Discussion</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579" name="Google Shape;579;p90"/>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84" name="Shape 584"/>
        <p:cNvGrpSpPr/>
        <p:nvPr/>
      </p:nvGrpSpPr>
      <p:grpSpPr>
        <a:xfrm>
          <a:off x="0" y="0"/>
          <a:ext cx="0" cy="0"/>
          <a:chOff x="0" y="0"/>
          <a:chExt cx="0" cy="0"/>
        </a:xfrm>
      </p:grpSpPr>
      <p:sp>
        <p:nvSpPr>
          <p:cNvPr id="585" name="Google Shape;585;p91"/>
          <p:cNvSpPr txBox="1"/>
          <p:nvPr>
            <p:ph type="title"/>
          </p:nvPr>
        </p:nvSpPr>
        <p:spPr>
          <a:xfrm>
            <a:off x="1017025" y="139225"/>
            <a:ext cx="7306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200"/>
              <a:t>BEVI Debriefing </a:t>
            </a:r>
            <a:endParaRPr sz="4200"/>
          </a:p>
        </p:txBody>
      </p:sp>
      <p:sp>
        <p:nvSpPr>
          <p:cNvPr id="586" name="Google Shape;586;p91"/>
          <p:cNvSpPr txBox="1"/>
          <p:nvPr/>
        </p:nvSpPr>
        <p:spPr>
          <a:xfrm>
            <a:off x="524425" y="1387250"/>
            <a:ext cx="8048100" cy="5128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sz="3200">
                <a:solidFill>
                  <a:schemeClr val="dk1"/>
                </a:solidFill>
              </a:rPr>
              <a:t>•</a:t>
            </a:r>
            <a:r>
              <a:rPr lang="en-US" sz="3000">
                <a:solidFill>
                  <a:schemeClr val="dk1"/>
                </a:solidFill>
                <a:latin typeface="Calibri"/>
                <a:ea typeface="Calibri"/>
                <a:cs typeface="Calibri"/>
                <a:sym typeface="Calibri"/>
              </a:rPr>
              <a:t>What are you feeling right now (physically, emotionally)?</a:t>
            </a:r>
            <a:endParaRPr sz="30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US" sz="3000">
                <a:solidFill>
                  <a:schemeClr val="dk1"/>
                </a:solidFill>
              </a:rPr>
              <a:t>•</a:t>
            </a:r>
            <a:r>
              <a:rPr lang="en-US" sz="3000">
                <a:solidFill>
                  <a:schemeClr val="dk1"/>
                </a:solidFill>
                <a:latin typeface="Calibri"/>
                <a:ea typeface="Calibri"/>
                <a:cs typeface="Calibri"/>
                <a:sym typeface="Calibri"/>
              </a:rPr>
              <a:t>Where do you see yourself fitting into this group (what similarities and differences do you now see between you and the people sitting next to you)?</a:t>
            </a:r>
            <a:endParaRPr sz="30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US" sz="3000">
                <a:solidFill>
                  <a:schemeClr val="dk1"/>
                </a:solidFill>
              </a:rPr>
              <a:t>•</a:t>
            </a:r>
            <a:r>
              <a:rPr lang="en-US" sz="3000">
                <a:solidFill>
                  <a:schemeClr val="dk1"/>
                </a:solidFill>
                <a:latin typeface="Calibri"/>
                <a:ea typeface="Calibri"/>
                <a:cs typeface="Calibri"/>
                <a:sym typeface="Calibri"/>
              </a:rPr>
              <a:t>Which scales do you feel the strongest preference to score at one end or the other?</a:t>
            </a:r>
            <a:endParaRPr sz="30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lang="en-US" sz="3000">
                <a:solidFill>
                  <a:schemeClr val="dk1"/>
                </a:solidFill>
              </a:rPr>
              <a:t>•</a:t>
            </a:r>
            <a:r>
              <a:rPr lang="en-US" sz="3000">
                <a:solidFill>
                  <a:schemeClr val="dk1"/>
                </a:solidFill>
                <a:latin typeface="Calibri"/>
                <a:ea typeface="Calibri"/>
                <a:cs typeface="Calibri"/>
                <a:sym typeface="Calibri"/>
              </a:rPr>
              <a:t>What changes might you expect to see in these results over time?</a:t>
            </a:r>
            <a:endParaRPr sz="3000">
              <a:solidFill>
                <a:schemeClr val="dk1"/>
              </a:solidFill>
            </a:endParaRPr>
          </a:p>
          <a:p>
            <a:pPr indent="0" lvl="0" marL="0" rtl="0" algn="l">
              <a:lnSpc>
                <a:spcPct val="90000"/>
              </a:lnSpc>
              <a:spcBef>
                <a:spcPts val="1000"/>
              </a:spcBef>
              <a:spcAft>
                <a:spcPts val="0"/>
              </a:spcAft>
              <a:buNone/>
            </a:pPr>
            <a:r>
              <a:t/>
            </a:r>
            <a:endParaRPr sz="2800">
              <a:solidFill>
                <a:schemeClr val="dk1"/>
              </a:solidFill>
            </a:endParaRPr>
          </a:p>
        </p:txBody>
      </p:sp>
      <p:pic>
        <p:nvPicPr>
          <p:cNvPr id="587" name="Google Shape;587;p91"/>
          <p:cNvPicPr preferRelativeResize="0"/>
          <p:nvPr/>
        </p:nvPicPr>
        <p:blipFill>
          <a:blip r:embed="rId3">
            <a:alphaModFix/>
          </a:blip>
          <a:stretch>
            <a:fillRect/>
          </a:stretch>
        </p:blipFill>
        <p:spPr>
          <a:xfrm>
            <a:off x="6956250" y="68352"/>
            <a:ext cx="1143000" cy="1143000"/>
          </a:xfrm>
          <a:prstGeom prst="rect">
            <a:avLst/>
          </a:prstGeom>
          <a:noFill/>
          <a:ln>
            <a:noFill/>
          </a:ln>
        </p:spPr>
      </p:pic>
      <p:pic>
        <p:nvPicPr>
          <p:cNvPr id="588" name="Google Shape;588;p91"/>
          <p:cNvPicPr preferRelativeResize="0"/>
          <p:nvPr/>
        </p:nvPicPr>
        <p:blipFill>
          <a:blip r:embed="rId4">
            <a:alphaModFix/>
          </a:blip>
          <a:stretch>
            <a:fillRect/>
          </a:stretch>
        </p:blipFill>
        <p:spPr>
          <a:xfrm>
            <a:off x="457200" y="1123975"/>
            <a:ext cx="8229601" cy="263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38" name="Shape 438"/>
        <p:cNvGrpSpPr/>
        <p:nvPr/>
      </p:nvGrpSpPr>
      <p:grpSpPr>
        <a:xfrm>
          <a:off x="0" y="0"/>
          <a:ext cx="0" cy="0"/>
          <a:chOff x="0" y="0"/>
          <a:chExt cx="0" cy="0"/>
        </a:xfrm>
      </p:grpSpPr>
      <p:sp>
        <p:nvSpPr>
          <p:cNvPr id="439" name="Google Shape;439;p74"/>
          <p:cNvSpPr txBox="1"/>
          <p:nvPr>
            <p:ph type="title"/>
          </p:nvPr>
        </p:nvSpPr>
        <p:spPr>
          <a:xfrm>
            <a:off x="457200" y="1737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Introductions</a:t>
            </a:r>
            <a:endParaRPr/>
          </a:p>
        </p:txBody>
      </p:sp>
      <p:sp>
        <p:nvSpPr>
          <p:cNvPr id="440" name="Google Shape;440;p74"/>
          <p:cNvSpPr txBox="1"/>
          <p:nvPr/>
        </p:nvSpPr>
        <p:spPr>
          <a:xfrm>
            <a:off x="350250" y="1393750"/>
            <a:ext cx="8645700" cy="36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t>Let’s take a few moments to:</a:t>
            </a:r>
            <a:endParaRPr sz="3000"/>
          </a:p>
          <a:p>
            <a:pPr indent="-419100" lvl="0" marL="914400" rtl="0" algn="l">
              <a:spcBef>
                <a:spcPts val="1000"/>
              </a:spcBef>
              <a:spcAft>
                <a:spcPts val="0"/>
              </a:spcAft>
              <a:buSzPts val="3000"/>
              <a:buAutoNum type="arabicPeriod"/>
            </a:pPr>
            <a:r>
              <a:rPr lang="en-US" sz="3000"/>
              <a:t>Make a note the most important thing you need to take away from the session and questions you need to have answered.</a:t>
            </a:r>
            <a:endParaRPr sz="3000"/>
          </a:p>
          <a:p>
            <a:pPr indent="-419100" lvl="0" marL="914400" rtl="0" algn="l">
              <a:spcBef>
                <a:spcPts val="0"/>
              </a:spcBef>
              <a:spcAft>
                <a:spcPts val="0"/>
              </a:spcAft>
              <a:buSzPts val="3000"/>
              <a:buAutoNum type="arabicPeriod"/>
            </a:pPr>
            <a:r>
              <a:rPr lang="en-US" sz="3000"/>
              <a:t>Introduce ourselves</a:t>
            </a:r>
            <a:endParaRPr sz="3000"/>
          </a:p>
          <a:p>
            <a:pPr indent="-419100" lvl="0" marL="914400" rtl="0" algn="l">
              <a:spcBef>
                <a:spcPts val="0"/>
              </a:spcBef>
              <a:spcAft>
                <a:spcPts val="0"/>
              </a:spcAft>
              <a:buSzPts val="3000"/>
              <a:buAutoNum type="arabicPeriod"/>
            </a:pPr>
            <a:r>
              <a:rPr lang="en-US" sz="3000"/>
              <a:t>I</a:t>
            </a:r>
            <a:r>
              <a:rPr lang="en-US" sz="3000"/>
              <a:t>dentify concerns and goals of the group</a:t>
            </a:r>
            <a:endParaRPr sz="3000"/>
          </a:p>
          <a:p>
            <a:pPr indent="0" lvl="0" marL="0" rtl="0" algn="l">
              <a:spcBef>
                <a:spcPts val="0"/>
              </a:spcBef>
              <a:spcAft>
                <a:spcPts val="0"/>
              </a:spcAft>
              <a:buNone/>
            </a:pPr>
            <a:r>
              <a:t/>
            </a:r>
            <a:endParaRPr sz="3600"/>
          </a:p>
          <a:p>
            <a:pPr indent="0" lvl="0" marL="0" rtl="0" algn="l">
              <a:spcBef>
                <a:spcPts val="0"/>
              </a:spcBef>
              <a:spcAft>
                <a:spcPts val="0"/>
              </a:spcAft>
              <a:buNone/>
            </a:pPr>
            <a:r>
              <a:t/>
            </a:r>
            <a:endParaRPr sz="3600"/>
          </a:p>
        </p:txBody>
      </p:sp>
      <p:pic>
        <p:nvPicPr>
          <p:cNvPr id="441" name="Google Shape;441;p74"/>
          <p:cNvPicPr preferRelativeResize="0"/>
          <p:nvPr/>
        </p:nvPicPr>
        <p:blipFill>
          <a:blip r:embed="rId3">
            <a:alphaModFix/>
          </a:blip>
          <a:stretch>
            <a:fillRect/>
          </a:stretch>
        </p:blipFill>
        <p:spPr>
          <a:xfrm>
            <a:off x="2556675" y="4369925"/>
            <a:ext cx="3752525" cy="2488075"/>
          </a:xfrm>
          <a:prstGeom prst="rect">
            <a:avLst/>
          </a:prstGeom>
          <a:noFill/>
          <a:ln>
            <a:noFill/>
          </a:ln>
        </p:spPr>
      </p:pic>
      <p:pic>
        <p:nvPicPr>
          <p:cNvPr id="442" name="Google Shape;442;p74"/>
          <p:cNvPicPr preferRelativeResize="0"/>
          <p:nvPr/>
        </p:nvPicPr>
        <p:blipFill>
          <a:blip r:embed="rId4">
            <a:alphaModFix/>
          </a:blip>
          <a:stretch>
            <a:fillRect/>
          </a:stretch>
        </p:blipFill>
        <p:spPr>
          <a:xfrm>
            <a:off x="457200" y="1053525"/>
            <a:ext cx="8229601" cy="263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0" st="0"/>
                                            </p:txEl>
                                          </p:spTgt>
                                        </p:tgtEl>
                                        <p:attrNameLst>
                                          <p:attrName>style.visibility</p:attrName>
                                        </p:attrNameLst>
                                      </p:cBhvr>
                                      <p:to>
                                        <p:strVal val="visible"/>
                                      </p:to>
                                    </p:set>
                                    <p:animEffect filter="fade" transition="in">
                                      <p:cBhvr>
                                        <p:cTn dur="1000"/>
                                        <p:tgtEl>
                                          <p:spTgt spid="4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1" st="1"/>
                                            </p:txEl>
                                          </p:spTgt>
                                        </p:tgtEl>
                                        <p:attrNameLst>
                                          <p:attrName>style.visibility</p:attrName>
                                        </p:attrNameLst>
                                      </p:cBhvr>
                                      <p:to>
                                        <p:strVal val="visible"/>
                                      </p:to>
                                    </p:set>
                                    <p:animEffect filter="fade" transition="in">
                                      <p:cBhvr>
                                        <p:cTn dur="1000"/>
                                        <p:tgtEl>
                                          <p:spTgt spid="4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2" st="2"/>
                                            </p:txEl>
                                          </p:spTgt>
                                        </p:tgtEl>
                                        <p:attrNameLst>
                                          <p:attrName>style.visibility</p:attrName>
                                        </p:attrNameLst>
                                      </p:cBhvr>
                                      <p:to>
                                        <p:strVal val="visible"/>
                                      </p:to>
                                    </p:set>
                                    <p:animEffect filter="fade" transition="in">
                                      <p:cBhvr>
                                        <p:cTn dur="1000"/>
                                        <p:tgtEl>
                                          <p:spTgt spid="4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3" st="3"/>
                                            </p:txEl>
                                          </p:spTgt>
                                        </p:tgtEl>
                                        <p:attrNameLst>
                                          <p:attrName>style.visibility</p:attrName>
                                        </p:attrNameLst>
                                      </p:cBhvr>
                                      <p:to>
                                        <p:strVal val="visible"/>
                                      </p:to>
                                    </p:set>
                                    <p:animEffect filter="fade" transition="in">
                                      <p:cBhvr>
                                        <p:cTn dur="1000"/>
                                        <p:tgtEl>
                                          <p:spTgt spid="4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4" st="4"/>
                                            </p:txEl>
                                          </p:spTgt>
                                        </p:tgtEl>
                                        <p:attrNameLst>
                                          <p:attrName>style.visibility</p:attrName>
                                        </p:attrNameLst>
                                      </p:cBhvr>
                                      <p:to>
                                        <p:strVal val="visible"/>
                                      </p:to>
                                    </p:set>
                                    <p:animEffect filter="fade" transition="in">
                                      <p:cBhvr>
                                        <p:cTn dur="1000"/>
                                        <p:tgtEl>
                                          <p:spTgt spid="44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5" st="5"/>
                                            </p:txEl>
                                          </p:spTgt>
                                        </p:tgtEl>
                                        <p:attrNameLst>
                                          <p:attrName>style.visibility</p:attrName>
                                        </p:attrNameLst>
                                      </p:cBhvr>
                                      <p:to>
                                        <p:strVal val="visible"/>
                                      </p:to>
                                    </p:set>
                                    <p:animEffect filter="fade" transition="in">
                                      <p:cBhvr>
                                        <p:cTn dur="1000"/>
                                        <p:tgtEl>
                                          <p:spTgt spid="44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93" name="Shape 593"/>
        <p:cNvGrpSpPr/>
        <p:nvPr/>
      </p:nvGrpSpPr>
      <p:grpSpPr>
        <a:xfrm>
          <a:off x="0" y="0"/>
          <a:ext cx="0" cy="0"/>
          <a:chOff x="0" y="0"/>
          <a:chExt cx="0" cy="0"/>
        </a:xfrm>
      </p:grpSpPr>
      <p:sp>
        <p:nvSpPr>
          <p:cNvPr id="594" name="Google Shape;594;p92"/>
          <p:cNvSpPr txBox="1"/>
          <p:nvPr>
            <p:ph type="title"/>
          </p:nvPr>
        </p:nvSpPr>
        <p:spPr>
          <a:xfrm>
            <a:off x="497725" y="922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Group Debriefing Analysis</a:t>
            </a:r>
            <a:endParaRPr/>
          </a:p>
        </p:txBody>
      </p:sp>
      <p:sp>
        <p:nvSpPr>
          <p:cNvPr id="595" name="Google Shape;595;p92"/>
          <p:cNvSpPr txBox="1"/>
          <p:nvPr/>
        </p:nvSpPr>
        <p:spPr>
          <a:xfrm>
            <a:off x="350250" y="3570200"/>
            <a:ext cx="8443500" cy="2889900"/>
          </a:xfrm>
          <a:prstGeom prst="rect">
            <a:avLst/>
          </a:prstGeom>
          <a:noFill/>
          <a:ln>
            <a:noFill/>
          </a:ln>
        </p:spPr>
        <p:txBody>
          <a:bodyPr anchorCtr="0" anchor="t" bIns="91425" lIns="91425" spcFirstLastPara="1" rIns="91425" wrap="square" tIns="91425">
            <a:noAutofit/>
          </a:bodyPr>
          <a:lstStyle/>
          <a:p>
            <a:pPr indent="-381000" lvl="0" marL="914400" rtl="0" algn="l">
              <a:spcBef>
                <a:spcPts val="0"/>
              </a:spcBef>
              <a:spcAft>
                <a:spcPts val="0"/>
              </a:spcAft>
              <a:buClr>
                <a:schemeClr val="dk1"/>
              </a:buClr>
              <a:buSzPts val="2400"/>
              <a:buAutoNum type="arabicPeriod"/>
            </a:pPr>
            <a:r>
              <a:rPr lang="en-US" sz="2400">
                <a:solidFill>
                  <a:schemeClr val="dk1"/>
                </a:solidFill>
              </a:rPr>
              <a:t>What language did I use to frame the results, and why?</a:t>
            </a:r>
            <a:endParaRPr sz="2400">
              <a:solidFill>
                <a:schemeClr val="dk1"/>
              </a:solidFill>
            </a:endParaRPr>
          </a:p>
          <a:p>
            <a:pPr indent="0" lvl="0" marL="0" rtl="0" algn="l">
              <a:spcBef>
                <a:spcPts val="0"/>
              </a:spcBef>
              <a:spcAft>
                <a:spcPts val="0"/>
              </a:spcAft>
              <a:buSzPts val="1100"/>
              <a:buNone/>
            </a:pPr>
            <a:r>
              <a:t/>
            </a:r>
            <a:endParaRPr sz="1200">
              <a:solidFill>
                <a:schemeClr val="dk1"/>
              </a:solidFill>
            </a:endParaRPr>
          </a:p>
          <a:p>
            <a:pPr indent="-381000" lvl="0" marL="914400" rtl="0" algn="l">
              <a:spcBef>
                <a:spcPts val="0"/>
              </a:spcBef>
              <a:spcAft>
                <a:spcPts val="0"/>
              </a:spcAft>
              <a:buClr>
                <a:schemeClr val="dk1"/>
              </a:buClr>
              <a:buSzPts val="2400"/>
              <a:buAutoNum type="arabicPeriod"/>
            </a:pPr>
            <a:r>
              <a:rPr lang="en-US" sz="2400">
                <a:solidFill>
                  <a:schemeClr val="dk1"/>
                </a:solidFill>
              </a:rPr>
              <a:t>Which parts of the group report did I highlight, and why?</a:t>
            </a:r>
            <a:endParaRPr sz="2400">
              <a:solidFill>
                <a:schemeClr val="dk1"/>
              </a:solidFill>
            </a:endParaRPr>
          </a:p>
          <a:p>
            <a:pPr indent="0" lvl="0" marL="0" rtl="0" algn="l">
              <a:spcBef>
                <a:spcPts val="0"/>
              </a:spcBef>
              <a:spcAft>
                <a:spcPts val="0"/>
              </a:spcAft>
              <a:buNone/>
            </a:pPr>
            <a:r>
              <a:t/>
            </a:r>
            <a:endParaRPr sz="1200">
              <a:solidFill>
                <a:schemeClr val="dk1"/>
              </a:solidFill>
            </a:endParaRPr>
          </a:p>
          <a:p>
            <a:pPr indent="-381000" lvl="0" marL="914400" rtl="0" algn="l">
              <a:spcBef>
                <a:spcPts val="0"/>
              </a:spcBef>
              <a:spcAft>
                <a:spcPts val="0"/>
              </a:spcAft>
              <a:buClr>
                <a:schemeClr val="dk1"/>
              </a:buClr>
              <a:buSzPts val="2400"/>
              <a:buAutoNum type="arabicPeriod"/>
            </a:pPr>
            <a:r>
              <a:rPr lang="en-US" sz="2400">
                <a:solidFill>
                  <a:schemeClr val="dk1"/>
                </a:solidFill>
              </a:rPr>
              <a:t>How did you see me paying attention to affect and caretaking for participants’ processing of results?</a:t>
            </a:r>
            <a:endParaRPr sz="2400">
              <a:solidFill>
                <a:schemeClr val="dk1"/>
              </a:solidFill>
            </a:endParaRPr>
          </a:p>
        </p:txBody>
      </p:sp>
      <p:sp>
        <p:nvSpPr>
          <p:cNvPr id="596" name="Google Shape;596;p92"/>
          <p:cNvSpPr txBox="1"/>
          <p:nvPr/>
        </p:nvSpPr>
        <p:spPr>
          <a:xfrm>
            <a:off x="2929100" y="1316800"/>
            <a:ext cx="6066900" cy="237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800">
                <a:solidFill>
                  <a:schemeClr val="dk1"/>
                </a:solidFill>
              </a:rPr>
              <a:t>PAIR/SHARE - Returning to your metacognitive task, what did you notice with regard to the following:</a:t>
            </a:r>
            <a:endParaRPr sz="2800"/>
          </a:p>
        </p:txBody>
      </p:sp>
      <p:pic>
        <p:nvPicPr>
          <p:cNvPr id="597" name="Google Shape;597;p92"/>
          <p:cNvPicPr preferRelativeResize="0"/>
          <p:nvPr/>
        </p:nvPicPr>
        <p:blipFill>
          <a:blip r:embed="rId3">
            <a:alphaModFix/>
          </a:blip>
          <a:stretch>
            <a:fillRect/>
          </a:stretch>
        </p:blipFill>
        <p:spPr>
          <a:xfrm>
            <a:off x="350250" y="1417638"/>
            <a:ext cx="2578855" cy="1847762"/>
          </a:xfrm>
          <a:prstGeom prst="rect">
            <a:avLst/>
          </a:prstGeom>
          <a:noFill/>
          <a:ln>
            <a:noFill/>
          </a:ln>
        </p:spPr>
      </p:pic>
      <p:pic>
        <p:nvPicPr>
          <p:cNvPr id="598" name="Google Shape;598;p92"/>
          <p:cNvPicPr preferRelativeResize="0"/>
          <p:nvPr/>
        </p:nvPicPr>
        <p:blipFill>
          <a:blip r:embed="rId4">
            <a:alphaModFix/>
          </a:blip>
          <a:stretch>
            <a:fillRect/>
          </a:stretch>
        </p:blipFill>
        <p:spPr>
          <a:xfrm>
            <a:off x="457200" y="1123975"/>
            <a:ext cx="8229601" cy="263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03" name="Shape 603"/>
        <p:cNvGrpSpPr/>
        <p:nvPr/>
      </p:nvGrpSpPr>
      <p:grpSpPr>
        <a:xfrm>
          <a:off x="0" y="0"/>
          <a:ext cx="0" cy="0"/>
          <a:chOff x="0" y="0"/>
          <a:chExt cx="0" cy="0"/>
        </a:xfrm>
      </p:grpSpPr>
      <p:sp>
        <p:nvSpPr>
          <p:cNvPr id="604" name="Google Shape;604;p93"/>
          <p:cNvSpPr txBox="1"/>
          <p:nvPr>
            <p:ph type="title"/>
          </p:nvPr>
        </p:nvSpPr>
        <p:spPr>
          <a:xfrm>
            <a:off x="497725" y="922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Quick Break</a:t>
            </a:r>
            <a:endParaRPr/>
          </a:p>
        </p:txBody>
      </p:sp>
      <p:pic>
        <p:nvPicPr>
          <p:cNvPr id="605" name="Google Shape;605;p93"/>
          <p:cNvPicPr preferRelativeResize="0"/>
          <p:nvPr/>
        </p:nvPicPr>
        <p:blipFill>
          <a:blip r:embed="rId3">
            <a:alphaModFix/>
          </a:blip>
          <a:stretch>
            <a:fillRect/>
          </a:stretch>
        </p:blipFill>
        <p:spPr>
          <a:xfrm>
            <a:off x="457200" y="1123975"/>
            <a:ext cx="8229601" cy="263275"/>
          </a:xfrm>
          <a:prstGeom prst="rect">
            <a:avLst/>
          </a:prstGeom>
          <a:noFill/>
          <a:ln>
            <a:noFill/>
          </a:ln>
        </p:spPr>
      </p:pic>
      <p:pic>
        <p:nvPicPr>
          <p:cNvPr descr="Sheldon overlooks the fact that Lesley thinks Loop Quantum Gravity better unites quantum mechanics with general relativity than the String Theory." id="606" name="Google Shape;606;p93" title="TBBT S02E02. Loop Quantum Gravity Vs String Theory">
            <a:hlinkClick r:id="rId4"/>
          </p:cNvPr>
          <p:cNvPicPr preferRelativeResize="0"/>
          <p:nvPr/>
        </p:nvPicPr>
        <p:blipFill>
          <a:blip r:embed="rId5">
            <a:alphaModFix/>
          </a:blip>
          <a:stretch>
            <a:fillRect/>
          </a:stretch>
        </p:blipFill>
        <p:spPr>
          <a:xfrm>
            <a:off x="2461300" y="1714500"/>
            <a:ext cx="4572000" cy="3429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pic>
        <p:nvPicPr>
          <p:cNvPr id="611" name="Google Shape;611;p94"/>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612" name="Google Shape;612;p94"/>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613" name="Google Shape;613;p94"/>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Theoretical Foundations</a:t>
            </a:r>
            <a:endParaRPr b="0" i="0" sz="4800" u="none" cap="none" strike="noStrike">
              <a:solidFill>
                <a:srgbClr val="2D5476"/>
              </a:solidFill>
              <a:latin typeface="Arial Black"/>
              <a:ea typeface="Arial Black"/>
              <a:cs typeface="Arial Black"/>
              <a:sym typeface="Arial Black"/>
            </a:endParaRPr>
          </a:p>
        </p:txBody>
      </p:sp>
      <p:sp>
        <p:nvSpPr>
          <p:cNvPr id="614" name="Google Shape;614;p94"/>
          <p:cNvSpPr txBox="1"/>
          <p:nvPr/>
        </p:nvSpPr>
        <p:spPr>
          <a:xfrm>
            <a:off x="465975" y="2871850"/>
            <a:ext cx="8215500" cy="205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Construct Definitions</a:t>
            </a:r>
            <a:br>
              <a:rPr lang="en-US" sz="3600">
                <a:solidFill>
                  <a:srgbClr val="2D5476"/>
                </a:solidFill>
                <a:latin typeface="Arial Black"/>
                <a:ea typeface="Arial Black"/>
                <a:cs typeface="Arial Black"/>
                <a:sym typeface="Arial Black"/>
              </a:rPr>
            </a:br>
            <a:r>
              <a:rPr lang="en-US" sz="3600">
                <a:solidFill>
                  <a:srgbClr val="2D5476"/>
                </a:solidFill>
                <a:latin typeface="Arial Black"/>
                <a:ea typeface="Arial Black"/>
                <a:cs typeface="Arial Black"/>
                <a:sym typeface="Arial Black"/>
              </a:rPr>
              <a:t>Equilintegration Theory</a:t>
            </a:r>
            <a:br>
              <a:rPr lang="en-US" sz="3600">
                <a:solidFill>
                  <a:srgbClr val="2D5476"/>
                </a:solidFill>
                <a:latin typeface="Arial Black"/>
                <a:ea typeface="Arial Black"/>
                <a:cs typeface="Arial Black"/>
                <a:sym typeface="Arial Black"/>
              </a:rPr>
            </a:br>
            <a:r>
              <a:rPr lang="en-US" sz="3600">
                <a:solidFill>
                  <a:srgbClr val="2D5476"/>
                </a:solidFill>
                <a:latin typeface="Arial Black"/>
                <a:ea typeface="Arial Black"/>
                <a:cs typeface="Arial Black"/>
                <a:sym typeface="Arial Black"/>
              </a:rPr>
              <a:t>Transformative Learning Theory</a:t>
            </a:r>
            <a:br>
              <a:rPr lang="en-US" sz="3600">
                <a:solidFill>
                  <a:srgbClr val="2D5476"/>
                </a:solidFill>
                <a:latin typeface="Arial Black"/>
                <a:ea typeface="Arial Black"/>
                <a:cs typeface="Arial Black"/>
                <a:sym typeface="Arial Black"/>
              </a:rPr>
            </a:b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615" name="Google Shape;615;p94"/>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20" name="Shape 620"/>
        <p:cNvGrpSpPr/>
        <p:nvPr/>
      </p:nvGrpSpPr>
      <p:grpSpPr>
        <a:xfrm>
          <a:off x="0" y="0"/>
          <a:ext cx="0" cy="0"/>
          <a:chOff x="0" y="0"/>
          <a:chExt cx="0" cy="0"/>
        </a:xfrm>
      </p:grpSpPr>
      <p:sp>
        <p:nvSpPr>
          <p:cNvPr id="621" name="Google Shape;621;p95"/>
          <p:cNvSpPr txBox="1"/>
          <p:nvPr>
            <p:ph type="title"/>
          </p:nvPr>
        </p:nvSpPr>
        <p:spPr>
          <a:xfrm>
            <a:off x="127800" y="0"/>
            <a:ext cx="88884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Much of this section is drawn from</a:t>
            </a:r>
            <a:endParaRPr/>
          </a:p>
        </p:txBody>
      </p:sp>
      <p:pic>
        <p:nvPicPr>
          <p:cNvPr id="622" name="Google Shape;622;p95"/>
          <p:cNvPicPr preferRelativeResize="0"/>
          <p:nvPr>
            <p:ph idx="1" type="body"/>
          </p:nvPr>
        </p:nvPicPr>
        <p:blipFill rotWithShape="1">
          <a:blip r:embed="rId3">
            <a:alphaModFix/>
          </a:blip>
          <a:srcRect b="0" l="0" r="0" t="0"/>
          <a:stretch/>
        </p:blipFill>
        <p:spPr>
          <a:xfrm>
            <a:off x="2784750" y="1322050"/>
            <a:ext cx="3574500" cy="5334300"/>
          </a:xfrm>
          <a:prstGeom prst="rect">
            <a:avLst/>
          </a:prstGeom>
          <a:noFill/>
          <a:ln>
            <a:noFill/>
          </a:ln>
        </p:spPr>
      </p:pic>
      <p:pic>
        <p:nvPicPr>
          <p:cNvPr id="623" name="Google Shape;623;p95"/>
          <p:cNvPicPr preferRelativeResize="0"/>
          <p:nvPr/>
        </p:nvPicPr>
        <p:blipFill>
          <a:blip r:embed="rId4">
            <a:alphaModFix/>
          </a:blip>
          <a:stretch>
            <a:fillRect/>
          </a:stretch>
        </p:blipFill>
        <p:spPr>
          <a:xfrm>
            <a:off x="457200" y="992275"/>
            <a:ext cx="8229601" cy="263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27" name="Shape 627"/>
        <p:cNvGrpSpPr/>
        <p:nvPr/>
      </p:nvGrpSpPr>
      <p:grpSpPr>
        <a:xfrm>
          <a:off x="0" y="0"/>
          <a:ext cx="0" cy="0"/>
          <a:chOff x="0" y="0"/>
          <a:chExt cx="0" cy="0"/>
        </a:xfrm>
      </p:grpSpPr>
      <p:sp>
        <p:nvSpPr>
          <p:cNvPr id="628" name="Google Shape;628;p96"/>
          <p:cNvSpPr txBox="1"/>
          <p:nvPr>
            <p:ph idx="1" type="body"/>
          </p:nvPr>
        </p:nvSpPr>
        <p:spPr>
          <a:xfrm>
            <a:off x="76200" y="390775"/>
            <a:ext cx="8991600" cy="5211900"/>
          </a:xfrm>
          <a:prstGeom prst="rect">
            <a:avLst/>
          </a:prstGeom>
          <a:noFill/>
          <a:ln>
            <a:noFill/>
          </a:ln>
        </p:spPr>
        <p:txBody>
          <a:bodyPr anchorCtr="0" anchor="t" bIns="45700" lIns="91425" spcFirstLastPara="1" rIns="91425" wrap="square" tIns="45700">
            <a:noAutofit/>
          </a:bodyPr>
          <a:lstStyle/>
          <a:p>
            <a:pPr indent="-812800" lvl="0" marL="812800" marR="0" rtl="0" algn="ctr">
              <a:spcBef>
                <a:spcPts val="0"/>
              </a:spcBef>
              <a:spcAft>
                <a:spcPts val="0"/>
              </a:spcAft>
              <a:buClr>
                <a:schemeClr val="lt1"/>
              </a:buClr>
              <a:buSzPts val="3200"/>
              <a:buFont typeface="Arial"/>
              <a:buNone/>
            </a:pPr>
            <a:r>
              <a:rPr b="1" i="0" lang="en-US" sz="3200" cap="none" strike="noStrike">
                <a:solidFill>
                  <a:srgbClr val="000000"/>
                </a:solidFill>
                <a:latin typeface="Arial"/>
                <a:ea typeface="Arial"/>
                <a:cs typeface="Arial"/>
                <a:sym typeface="Arial"/>
              </a:rPr>
              <a:t>To make sense of beliefs and values, </a:t>
            </a:r>
            <a:endParaRPr b="1">
              <a:solidFill>
                <a:srgbClr val="000000"/>
              </a:solidFill>
            </a:endParaRPr>
          </a:p>
          <a:p>
            <a:pPr indent="0" lvl="1" marL="457200" marR="0" rtl="0" algn="l">
              <a:spcBef>
                <a:spcPts val="0"/>
              </a:spcBef>
              <a:spcAft>
                <a:spcPts val="0"/>
              </a:spcAft>
              <a:buClr>
                <a:schemeClr val="lt1"/>
              </a:buClr>
              <a:buSzPts val="3200"/>
              <a:buFont typeface="Arial"/>
              <a:buNone/>
            </a:pPr>
            <a:r>
              <a:rPr b="1" i="0" lang="en-US" sz="3200" cap="none" strike="noStrike">
                <a:solidFill>
                  <a:srgbClr val="000000"/>
                </a:solidFill>
                <a:latin typeface="Arial"/>
                <a:ea typeface="Arial"/>
                <a:cs typeface="Arial"/>
                <a:sym typeface="Arial"/>
              </a:rPr>
              <a:t>        we need a working definition of </a:t>
            </a:r>
            <a:endParaRPr b="1">
              <a:solidFill>
                <a:srgbClr val="000000"/>
              </a:solidFill>
            </a:endParaRPr>
          </a:p>
          <a:p>
            <a:pPr indent="0" lvl="1" marL="457200" marR="0" rtl="0" algn="l">
              <a:spcBef>
                <a:spcPts val="0"/>
              </a:spcBef>
              <a:spcAft>
                <a:spcPts val="0"/>
              </a:spcAft>
              <a:buClr>
                <a:schemeClr val="lt1"/>
              </a:buClr>
              <a:buSzPts val="3200"/>
              <a:buFont typeface="Arial"/>
              <a:buNone/>
            </a:pPr>
            <a:r>
              <a:rPr b="1" i="0" lang="en-US" sz="3200" cap="none" strike="noStrike">
                <a:solidFill>
                  <a:srgbClr val="000000"/>
                </a:solidFill>
                <a:latin typeface="Arial"/>
                <a:ea typeface="Arial"/>
                <a:cs typeface="Arial"/>
                <a:sym typeface="Arial"/>
              </a:rPr>
              <a:t>           “belief,” “need,” and “self.” </a:t>
            </a:r>
            <a:endParaRPr b="1">
              <a:solidFill>
                <a:srgbClr val="000000"/>
              </a:solidFill>
            </a:endParaRPr>
          </a:p>
          <a:p>
            <a:pPr indent="-139700" lvl="1" marL="800100" marR="0" rtl="0" algn="l">
              <a:spcBef>
                <a:spcPts val="0"/>
              </a:spcBef>
              <a:spcAft>
                <a:spcPts val="0"/>
              </a:spcAft>
              <a:buClr>
                <a:schemeClr val="dk1"/>
              </a:buClr>
              <a:buSzPts val="3200"/>
              <a:buFont typeface="Arial"/>
              <a:buNone/>
            </a:pPr>
            <a:r>
              <a:t/>
            </a:r>
            <a:endParaRPr b="1" i="0" sz="3200" u="none" cap="none" strike="noStrike">
              <a:solidFill>
                <a:srgbClr val="000000"/>
              </a:solidFill>
              <a:latin typeface="Arial"/>
              <a:ea typeface="Arial"/>
              <a:cs typeface="Arial"/>
              <a:sym typeface="Arial"/>
            </a:endParaRPr>
          </a:p>
          <a:p>
            <a:pPr indent="0" lvl="1" marL="457200" marR="0" rtl="0" algn="l">
              <a:spcBef>
                <a:spcPts val="0"/>
              </a:spcBef>
              <a:spcAft>
                <a:spcPts val="0"/>
              </a:spcAft>
              <a:buClr>
                <a:schemeClr val="lt1"/>
              </a:buClr>
              <a:buSzPts val="2800"/>
              <a:buFont typeface="Arial"/>
              <a:buNone/>
            </a:pPr>
            <a:r>
              <a:rPr b="0" i="0" lang="en-US" sz="2800" u="none" cap="none" strike="noStrike">
                <a:solidFill>
                  <a:srgbClr val="000000"/>
                </a:solidFill>
                <a:latin typeface="Arial"/>
                <a:ea typeface="Arial"/>
                <a:cs typeface="Arial"/>
                <a:sym typeface="Arial"/>
              </a:rPr>
              <a:t>   These are </a:t>
            </a:r>
            <a:r>
              <a:rPr b="0" i="1" lang="en-US" sz="2800" u="none" cap="none" strike="noStrike">
                <a:solidFill>
                  <a:srgbClr val="000000"/>
                </a:solidFill>
                <a:latin typeface="Arial"/>
                <a:ea typeface="Arial"/>
                <a:cs typeface="Arial"/>
                <a:sym typeface="Arial"/>
              </a:rPr>
              <a:t>constructs</a:t>
            </a:r>
            <a:r>
              <a:rPr b="0" i="0" lang="en-US" sz="2800" u="none" cap="none" strike="noStrike">
                <a:solidFill>
                  <a:srgbClr val="000000"/>
                </a:solidFill>
                <a:latin typeface="Arial"/>
                <a:ea typeface="Arial"/>
                <a:cs typeface="Arial"/>
                <a:sym typeface="Arial"/>
              </a:rPr>
              <a:t>, any one of which may be </a:t>
            </a:r>
            <a:endParaRPr>
              <a:solidFill>
                <a:srgbClr val="000000"/>
              </a:solidFill>
            </a:endParaRPr>
          </a:p>
          <a:p>
            <a:pPr indent="0" lvl="1" marL="457200" marR="0" rtl="0" algn="l">
              <a:spcBef>
                <a:spcPts val="0"/>
              </a:spcBef>
              <a:spcAft>
                <a:spcPts val="0"/>
              </a:spcAft>
              <a:buClr>
                <a:schemeClr val="lt1"/>
              </a:buClr>
              <a:buSzPts val="2800"/>
              <a:buFont typeface="Arial"/>
              <a:buNone/>
            </a:pPr>
            <a:r>
              <a:rPr b="0" i="0" lang="en-US" sz="2800" u="none" cap="none" strike="noStrike">
                <a:solidFill>
                  <a:srgbClr val="000000"/>
                </a:solidFill>
                <a:latin typeface="Arial"/>
                <a:ea typeface="Arial"/>
                <a:cs typeface="Arial"/>
                <a:sym typeface="Arial"/>
              </a:rPr>
              <a:t>   defined as “a concept or a mental representation   </a:t>
            </a:r>
            <a:endParaRPr>
              <a:solidFill>
                <a:srgbClr val="000000"/>
              </a:solidFill>
            </a:endParaRPr>
          </a:p>
          <a:p>
            <a:pPr indent="0" lvl="1" marL="457200" marR="0" rtl="0" algn="l">
              <a:spcBef>
                <a:spcPts val="0"/>
              </a:spcBef>
              <a:spcAft>
                <a:spcPts val="0"/>
              </a:spcAft>
              <a:buClr>
                <a:schemeClr val="lt1"/>
              </a:buClr>
              <a:buSzPts val="2800"/>
              <a:buFont typeface="Arial"/>
              <a:buNone/>
            </a:pPr>
            <a:r>
              <a:rPr b="0" i="0" lang="en-US" sz="2800" u="none" cap="none" strike="noStrike">
                <a:solidFill>
                  <a:srgbClr val="000000"/>
                </a:solidFill>
                <a:latin typeface="Arial"/>
                <a:ea typeface="Arial"/>
                <a:cs typeface="Arial"/>
                <a:sym typeface="Arial"/>
              </a:rPr>
              <a:t>   of shared attributes or characteristics, and it is </a:t>
            </a:r>
            <a:endParaRPr>
              <a:solidFill>
                <a:srgbClr val="000000"/>
              </a:solidFill>
            </a:endParaRPr>
          </a:p>
          <a:p>
            <a:pPr indent="0" lvl="1" marL="457200" marR="0" rtl="0" algn="l">
              <a:spcBef>
                <a:spcPts val="0"/>
              </a:spcBef>
              <a:spcAft>
                <a:spcPts val="0"/>
              </a:spcAft>
              <a:buClr>
                <a:schemeClr val="lt1"/>
              </a:buClr>
              <a:buSzPts val="2800"/>
              <a:buFont typeface="Arial"/>
              <a:buNone/>
            </a:pPr>
            <a:r>
              <a:rPr b="0" i="0" lang="en-US" sz="2800" u="none" cap="none" strike="noStrike">
                <a:solidFill>
                  <a:srgbClr val="000000"/>
                </a:solidFill>
                <a:latin typeface="Arial"/>
                <a:ea typeface="Arial"/>
                <a:cs typeface="Arial"/>
                <a:sym typeface="Arial"/>
              </a:rPr>
              <a:t>   assumed to exist because it gives rise to </a:t>
            </a:r>
            <a:endParaRPr>
              <a:solidFill>
                <a:srgbClr val="000000"/>
              </a:solidFill>
            </a:endParaRPr>
          </a:p>
          <a:p>
            <a:pPr indent="0" lvl="1" marL="457200" marR="0" rtl="0" algn="l">
              <a:spcBef>
                <a:spcPts val="0"/>
              </a:spcBef>
              <a:spcAft>
                <a:spcPts val="0"/>
              </a:spcAft>
              <a:buClr>
                <a:schemeClr val="lt1"/>
              </a:buClr>
              <a:buSzPts val="2800"/>
              <a:buFont typeface="Arial"/>
              <a:buNone/>
            </a:pPr>
            <a:r>
              <a:rPr b="0" i="0" lang="en-US" sz="2800" u="none" cap="none" strike="noStrike">
                <a:solidFill>
                  <a:srgbClr val="000000"/>
                </a:solidFill>
                <a:latin typeface="Arial"/>
                <a:ea typeface="Arial"/>
                <a:cs typeface="Arial"/>
                <a:sym typeface="Arial"/>
              </a:rPr>
              <a:t>   observable or measurable phenomena” </a:t>
            </a:r>
            <a:endParaRPr>
              <a:solidFill>
                <a:srgbClr val="000000"/>
              </a:solidFill>
            </a:endParaRPr>
          </a:p>
          <a:p>
            <a:pPr indent="0" lvl="1" marL="457200" marR="0" rtl="0" algn="l">
              <a:spcBef>
                <a:spcPts val="0"/>
              </a:spcBef>
              <a:spcAft>
                <a:spcPts val="0"/>
              </a:spcAft>
              <a:buClr>
                <a:schemeClr val="lt1"/>
              </a:buClr>
              <a:buSzPts val="2800"/>
              <a:buFont typeface="Arial"/>
              <a:buNone/>
            </a:pPr>
            <a:r>
              <a:rPr b="0" i="0" lang="en-US" sz="2800" u="none" cap="none" strike="noStrike">
                <a:solidFill>
                  <a:srgbClr val="000000"/>
                </a:solidFill>
                <a:latin typeface="Arial"/>
                <a:ea typeface="Arial"/>
                <a:cs typeface="Arial"/>
                <a:sym typeface="Arial"/>
              </a:rPr>
              <a:t>                                (Hubley &amp; Zumbo, 2013, p. 3). </a:t>
            </a:r>
            <a:endParaRPr>
              <a:solidFill>
                <a:srgbClr val="000000"/>
              </a:solidFill>
            </a:endParaRPr>
          </a:p>
          <a:p>
            <a:pPr indent="-609600" lvl="2" marL="1524000" marR="0" rtl="0" algn="l">
              <a:lnSpc>
                <a:spcPct val="80000"/>
              </a:lnSpc>
              <a:spcBef>
                <a:spcPts val="320"/>
              </a:spcBef>
              <a:spcAft>
                <a:spcPts val="0"/>
              </a:spcAft>
              <a:buClr>
                <a:schemeClr val="dk1"/>
              </a:buClr>
              <a:buSzPts val="1600"/>
              <a:buFont typeface="Arial"/>
              <a:buNone/>
            </a:pPr>
            <a:r>
              <a:t/>
            </a:r>
            <a:endParaRPr b="1" i="0" sz="1600" u="none" cap="none" strike="noStrike">
              <a:solidFill>
                <a:srgbClr val="000000"/>
              </a:solidFill>
              <a:latin typeface="Arial"/>
              <a:ea typeface="Arial"/>
              <a:cs typeface="Arial"/>
              <a:sym typeface="Arial"/>
            </a:endParaRPr>
          </a:p>
          <a:p>
            <a:pPr indent="-56515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60960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56515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56515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469900" lvl="3" marL="1879600" marR="0" rtl="0" algn="l">
              <a:lnSpc>
                <a:spcPct val="80000"/>
              </a:lnSpc>
              <a:spcBef>
                <a:spcPts val="120"/>
              </a:spcBef>
              <a:spcAft>
                <a:spcPts val="0"/>
              </a:spcAft>
              <a:buClr>
                <a:schemeClr val="dk1"/>
              </a:buClr>
              <a:buSzPts val="600"/>
              <a:buFont typeface="Arial"/>
              <a:buNone/>
            </a:pPr>
            <a:r>
              <a:t/>
            </a:r>
            <a:endParaRPr b="1" i="0" sz="600" u="none" cap="none" strike="noStrike">
              <a:solidFill>
                <a:schemeClr val="lt1"/>
              </a:solidFill>
              <a:latin typeface="Arial"/>
              <a:ea typeface="Arial"/>
              <a:cs typeface="Arial"/>
              <a:sym typeface="Arial"/>
            </a:endParaRPr>
          </a:p>
          <a:p>
            <a:pPr indent="-56515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812800" lvl="0" marL="812800" marR="0" rtl="0" algn="l">
              <a:lnSpc>
                <a:spcPct val="80000"/>
              </a:lnSpc>
              <a:spcBef>
                <a:spcPts val="120"/>
              </a:spcBef>
              <a:spcAft>
                <a:spcPts val="0"/>
              </a:spcAft>
              <a:buClr>
                <a:schemeClr val="lt1"/>
              </a:buClr>
              <a:buSzPts val="600"/>
              <a:buFont typeface="Arial"/>
              <a:buNone/>
            </a:pPr>
            <a:r>
              <a:rPr b="1" i="0" lang="en-US" sz="6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120"/>
              </a:spcBef>
              <a:spcAft>
                <a:spcPts val="0"/>
              </a:spcAft>
              <a:buClr>
                <a:schemeClr val="lt1"/>
              </a:buClr>
              <a:buSzPts val="600"/>
              <a:buFont typeface="Arial"/>
              <a:buNone/>
            </a:pPr>
            <a:r>
              <a:rPr b="1" i="0" lang="en-US" sz="6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120"/>
              </a:spcBef>
              <a:spcAft>
                <a:spcPts val="0"/>
              </a:spcAft>
              <a:buClr>
                <a:schemeClr val="dk1"/>
              </a:buClr>
              <a:buSzPts val="600"/>
              <a:buFont typeface="Arial"/>
              <a:buNone/>
            </a:pPr>
            <a:r>
              <a:t/>
            </a:r>
            <a:endParaRPr b="1" i="0" sz="600" u="none" cap="none" strike="noStrike">
              <a:solidFill>
                <a:schemeClr val="lt1"/>
              </a:solidFill>
              <a:latin typeface="Arial"/>
              <a:ea typeface="Arial"/>
              <a:cs typeface="Arial"/>
              <a:sym typeface="Arial"/>
            </a:endParaRPr>
          </a:p>
          <a:p>
            <a:pPr indent="-812800" lvl="0" marL="812800" marR="0" rtl="0" algn="l">
              <a:lnSpc>
                <a:spcPct val="80000"/>
              </a:lnSpc>
              <a:spcBef>
                <a:spcPts val="120"/>
              </a:spcBef>
              <a:spcAft>
                <a:spcPts val="0"/>
              </a:spcAft>
              <a:buClr>
                <a:schemeClr val="lt1"/>
              </a:buClr>
              <a:buSzPts val="600"/>
              <a:buFont typeface="Arial"/>
              <a:buNone/>
            </a:pPr>
            <a:r>
              <a:rPr b="1" i="0" lang="en-US" sz="6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120"/>
              </a:spcBef>
              <a:spcAft>
                <a:spcPts val="0"/>
              </a:spcAft>
              <a:buClr>
                <a:schemeClr val="lt1"/>
              </a:buClr>
              <a:buSzPts val="600"/>
              <a:buFont typeface="Arial"/>
              <a:buNone/>
            </a:pPr>
            <a:r>
              <a:rPr b="1" i="0" lang="en-US" sz="6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200"/>
              </a:spcBef>
              <a:spcAft>
                <a:spcPts val="0"/>
              </a:spcAft>
              <a:buClr>
                <a:schemeClr val="dk1"/>
              </a:buClr>
              <a:buSzPts val="1000"/>
              <a:buFont typeface="Arial"/>
              <a:buNone/>
            </a:pPr>
            <a:r>
              <a:t/>
            </a:r>
            <a:endParaRPr b="0" i="1" sz="1000" u="none" cap="none" strike="noStrike">
              <a:solidFill>
                <a:schemeClr val="lt1"/>
              </a:solidFill>
              <a:latin typeface="Arial"/>
              <a:ea typeface="Arial"/>
              <a:cs typeface="Arial"/>
              <a:sym typeface="Arial"/>
            </a:endParaRPr>
          </a:p>
        </p:txBody>
      </p:sp>
      <p:pic>
        <p:nvPicPr>
          <p:cNvPr id="629" name="Google Shape;629;p96"/>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34" name="Shape 634"/>
        <p:cNvGrpSpPr/>
        <p:nvPr/>
      </p:nvGrpSpPr>
      <p:grpSpPr>
        <a:xfrm>
          <a:off x="0" y="0"/>
          <a:ext cx="0" cy="0"/>
          <a:chOff x="0" y="0"/>
          <a:chExt cx="0" cy="0"/>
        </a:xfrm>
      </p:grpSpPr>
      <p:sp>
        <p:nvSpPr>
          <p:cNvPr id="635" name="Google Shape;635;p97"/>
          <p:cNvSpPr txBox="1"/>
          <p:nvPr/>
        </p:nvSpPr>
        <p:spPr>
          <a:xfrm>
            <a:off x="810950" y="1924300"/>
            <a:ext cx="8068200" cy="45786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US" sz="3000"/>
              <a:t>internalized versions of reality</a:t>
            </a:r>
            <a:endParaRPr sz="3000"/>
          </a:p>
          <a:p>
            <a:pPr indent="-419100" lvl="0" marL="457200" rtl="0" algn="l">
              <a:spcBef>
                <a:spcPts val="0"/>
              </a:spcBef>
              <a:spcAft>
                <a:spcPts val="0"/>
              </a:spcAft>
              <a:buSzPts val="3000"/>
              <a:buChar char="●"/>
            </a:pPr>
            <a:r>
              <a:rPr lang="en-US" sz="3000"/>
              <a:t>influence and mediate experience</a:t>
            </a:r>
            <a:endParaRPr sz="3000"/>
          </a:p>
          <a:p>
            <a:pPr indent="-419100" lvl="0" marL="457200" rtl="0" algn="l">
              <a:spcBef>
                <a:spcPts val="0"/>
              </a:spcBef>
              <a:spcAft>
                <a:spcPts val="0"/>
              </a:spcAft>
              <a:buSzPts val="3000"/>
              <a:buChar char="●"/>
            </a:pPr>
            <a:r>
              <a:rPr lang="en-US" sz="3000"/>
              <a:t>vary in cognitive complexity and affective intensity</a:t>
            </a:r>
            <a:endParaRPr sz="3000"/>
          </a:p>
          <a:p>
            <a:pPr indent="-419100" lvl="0" marL="457200" rtl="0" algn="l">
              <a:spcBef>
                <a:spcPts val="0"/>
              </a:spcBef>
              <a:spcAft>
                <a:spcPts val="0"/>
              </a:spcAft>
              <a:buSzPts val="3000"/>
              <a:buChar char="●"/>
            </a:pPr>
            <a:r>
              <a:rPr lang="en-US" sz="3000"/>
              <a:t>empirically verifiable?</a:t>
            </a:r>
            <a:endParaRPr sz="3000"/>
          </a:p>
          <a:p>
            <a:pPr indent="-419100" lvl="0" marL="457200" rtl="0" algn="l">
              <a:spcBef>
                <a:spcPts val="0"/>
              </a:spcBef>
              <a:spcAft>
                <a:spcPts val="0"/>
              </a:spcAft>
              <a:buSzPts val="3000"/>
              <a:buChar char="●"/>
            </a:pPr>
            <a:r>
              <a:rPr lang="en-US" sz="3000"/>
              <a:t>consciously accessible?</a:t>
            </a:r>
            <a:endParaRPr sz="3000"/>
          </a:p>
          <a:p>
            <a:pPr indent="-419100" lvl="0" marL="457200" rtl="0" algn="l">
              <a:spcBef>
                <a:spcPts val="0"/>
              </a:spcBef>
              <a:spcAft>
                <a:spcPts val="0"/>
              </a:spcAft>
              <a:buSzPts val="3000"/>
              <a:buChar char="●"/>
            </a:pPr>
            <a:r>
              <a:rPr lang="en-US" sz="3000"/>
              <a:t>often verbalized as truths</a:t>
            </a:r>
            <a:endParaRPr sz="3000"/>
          </a:p>
          <a:p>
            <a:pPr indent="-419100" lvl="0" marL="457200" rtl="0" algn="l">
              <a:spcBef>
                <a:spcPts val="0"/>
              </a:spcBef>
              <a:spcAft>
                <a:spcPts val="0"/>
              </a:spcAft>
              <a:buSzPts val="3000"/>
              <a:buChar char="●"/>
            </a:pPr>
            <a:r>
              <a:rPr lang="en-US" sz="3000"/>
              <a:t>typically related to other beliefs</a:t>
            </a:r>
            <a:endParaRPr sz="3000"/>
          </a:p>
          <a:p>
            <a:pPr indent="-419100" lvl="0" marL="457200" rtl="0" algn="l">
              <a:spcBef>
                <a:spcPts val="0"/>
              </a:spcBef>
              <a:spcAft>
                <a:spcPts val="0"/>
              </a:spcAft>
              <a:buSzPts val="3000"/>
              <a:buChar char="●"/>
            </a:pPr>
            <a:r>
              <a:rPr lang="en-US" sz="3000"/>
              <a:t>exist in the service of core human needs</a:t>
            </a:r>
            <a:endParaRPr sz="3000"/>
          </a:p>
          <a:p>
            <a:pPr indent="-419100" lvl="0" marL="457200" rtl="0" algn="l">
              <a:spcBef>
                <a:spcPts val="0"/>
              </a:spcBef>
              <a:spcAft>
                <a:spcPts val="0"/>
              </a:spcAft>
              <a:buSzPts val="3000"/>
              <a:buChar char="●"/>
            </a:pPr>
            <a:r>
              <a:rPr lang="en-US" sz="3000"/>
              <a:t>collected together, they form a value </a:t>
            </a:r>
            <a:r>
              <a:rPr lang="en-US" sz="3000"/>
              <a:t>set</a:t>
            </a:r>
            <a:endParaRPr sz="3000"/>
          </a:p>
        </p:txBody>
      </p:sp>
      <p:pic>
        <p:nvPicPr>
          <p:cNvPr id="636" name="Google Shape;636;p97"/>
          <p:cNvPicPr preferRelativeResize="0"/>
          <p:nvPr/>
        </p:nvPicPr>
        <p:blipFill>
          <a:blip r:embed="rId3">
            <a:alphaModFix/>
          </a:blip>
          <a:stretch>
            <a:fillRect/>
          </a:stretch>
        </p:blipFill>
        <p:spPr>
          <a:xfrm>
            <a:off x="3308550" y="266425"/>
            <a:ext cx="2526900" cy="1831325"/>
          </a:xfrm>
          <a:prstGeom prst="rect">
            <a:avLst/>
          </a:prstGeom>
          <a:noFill/>
          <a:ln>
            <a:noFill/>
          </a:ln>
        </p:spPr>
      </p:pic>
      <p:pic>
        <p:nvPicPr>
          <p:cNvPr id="637" name="Google Shape;637;p97"/>
          <p:cNvPicPr preferRelativeResize="0"/>
          <p:nvPr/>
        </p:nvPicPr>
        <p:blipFill>
          <a:blip r:embed="rId4">
            <a:alphaModFix/>
          </a:blip>
          <a:stretch>
            <a:fillRect/>
          </a:stretch>
        </p:blipFill>
        <p:spPr>
          <a:xfrm rot="-5400000">
            <a:off x="-3430825" y="2954725"/>
            <a:ext cx="7155426" cy="901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42" name="Shape 642"/>
        <p:cNvGrpSpPr/>
        <p:nvPr/>
      </p:nvGrpSpPr>
      <p:grpSpPr>
        <a:xfrm>
          <a:off x="0" y="0"/>
          <a:ext cx="0" cy="0"/>
          <a:chOff x="0" y="0"/>
          <a:chExt cx="0" cy="0"/>
        </a:xfrm>
      </p:grpSpPr>
      <p:pic>
        <p:nvPicPr>
          <p:cNvPr id="643" name="Google Shape;643;p98"/>
          <p:cNvPicPr preferRelativeResize="0"/>
          <p:nvPr/>
        </p:nvPicPr>
        <p:blipFill>
          <a:blip r:embed="rId3">
            <a:alphaModFix/>
          </a:blip>
          <a:stretch>
            <a:fillRect/>
          </a:stretch>
        </p:blipFill>
        <p:spPr>
          <a:xfrm>
            <a:off x="-172200" y="5986825"/>
            <a:ext cx="9603226" cy="1235400"/>
          </a:xfrm>
          <a:prstGeom prst="rect">
            <a:avLst/>
          </a:prstGeom>
          <a:noFill/>
          <a:ln>
            <a:noFill/>
          </a:ln>
        </p:spPr>
      </p:pic>
      <p:sp>
        <p:nvSpPr>
          <p:cNvPr id="644" name="Google Shape;644;p98"/>
          <p:cNvSpPr txBox="1"/>
          <p:nvPr>
            <p:ph type="title"/>
          </p:nvPr>
        </p:nvSpPr>
        <p:spPr>
          <a:xfrm>
            <a:off x="834750" y="184400"/>
            <a:ext cx="3873300" cy="296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200"/>
              <a:t>Four Dimensions of Belief</a:t>
            </a:r>
            <a:endParaRPr sz="4200"/>
          </a:p>
        </p:txBody>
      </p:sp>
      <p:pic>
        <p:nvPicPr>
          <p:cNvPr id="645" name="Google Shape;645;p98"/>
          <p:cNvPicPr preferRelativeResize="0"/>
          <p:nvPr/>
        </p:nvPicPr>
        <p:blipFill>
          <a:blip r:embed="rId4">
            <a:alphaModFix/>
          </a:blip>
          <a:stretch>
            <a:fillRect/>
          </a:stretch>
        </p:blipFill>
        <p:spPr>
          <a:xfrm>
            <a:off x="4354600" y="-67425"/>
            <a:ext cx="3873300" cy="3873300"/>
          </a:xfrm>
          <a:prstGeom prst="rect">
            <a:avLst/>
          </a:prstGeom>
          <a:noFill/>
          <a:ln>
            <a:noFill/>
          </a:ln>
        </p:spPr>
      </p:pic>
      <p:sp>
        <p:nvSpPr>
          <p:cNvPr id="646" name="Google Shape;646;p98"/>
          <p:cNvSpPr txBox="1"/>
          <p:nvPr/>
        </p:nvSpPr>
        <p:spPr>
          <a:xfrm>
            <a:off x="598350" y="2872825"/>
            <a:ext cx="7947300" cy="3873300"/>
          </a:xfrm>
          <a:prstGeom prst="rect">
            <a:avLst/>
          </a:prstGeom>
          <a:noFill/>
          <a:ln>
            <a:noFill/>
          </a:ln>
        </p:spPr>
        <p:txBody>
          <a:bodyPr anchorCtr="0" anchor="ctr" bIns="91425" lIns="91425" spcFirstLastPara="1" rIns="91425" wrap="square" tIns="91425">
            <a:noAutofit/>
          </a:bodyPr>
          <a:lstStyle/>
          <a:p>
            <a:pPr indent="-457200" lvl="0" marL="457200" rtl="0" algn="l">
              <a:lnSpc>
                <a:spcPct val="90000"/>
              </a:lnSpc>
              <a:spcBef>
                <a:spcPts val="1000"/>
              </a:spcBef>
              <a:spcAft>
                <a:spcPts val="0"/>
              </a:spcAft>
              <a:buClr>
                <a:schemeClr val="dk1"/>
              </a:buClr>
              <a:buSzPts val="3600"/>
              <a:buAutoNum type="arabicPeriod"/>
            </a:pPr>
            <a:r>
              <a:rPr lang="en-US" sz="3600">
                <a:solidFill>
                  <a:schemeClr val="dk1"/>
                </a:solidFill>
                <a:latin typeface="Calibri"/>
                <a:ea typeface="Calibri"/>
                <a:cs typeface="Calibri"/>
                <a:sym typeface="Calibri"/>
              </a:rPr>
              <a:t>Favorability - considered good or bad?</a:t>
            </a:r>
            <a:endParaRPr sz="3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Clr>
                <a:schemeClr val="dk1"/>
              </a:buClr>
              <a:buSzPts val="3600"/>
              <a:buAutoNum type="arabicPeriod"/>
            </a:pPr>
            <a:r>
              <a:rPr lang="en-US" sz="3600">
                <a:solidFill>
                  <a:schemeClr val="dk1"/>
                </a:solidFill>
                <a:latin typeface="Calibri"/>
                <a:ea typeface="Calibri"/>
                <a:cs typeface="Calibri"/>
                <a:sym typeface="Calibri"/>
              </a:rPr>
              <a:t>Veracity - experienced as true or false?</a:t>
            </a:r>
            <a:endParaRPr sz="3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Clr>
                <a:schemeClr val="dk1"/>
              </a:buClr>
              <a:buSzPts val="3600"/>
              <a:buAutoNum type="arabicPeriod"/>
            </a:pPr>
            <a:r>
              <a:rPr lang="en-US" sz="3600">
                <a:solidFill>
                  <a:schemeClr val="dk1"/>
                </a:solidFill>
                <a:latin typeface="Calibri"/>
                <a:ea typeface="Calibri"/>
                <a:cs typeface="Calibri"/>
                <a:sym typeface="Calibri"/>
              </a:rPr>
              <a:t>Intensity - strongly or weakly held?</a:t>
            </a:r>
            <a:endParaRPr sz="3600">
              <a:solidFill>
                <a:schemeClr val="dk1"/>
              </a:solidFill>
              <a:latin typeface="Calibri"/>
              <a:ea typeface="Calibri"/>
              <a:cs typeface="Calibri"/>
              <a:sym typeface="Calibri"/>
            </a:endParaRPr>
          </a:p>
          <a:p>
            <a:pPr indent="-457200" lvl="0" marL="457200" rtl="0" algn="l">
              <a:lnSpc>
                <a:spcPct val="90000"/>
              </a:lnSpc>
              <a:spcBef>
                <a:spcPts val="0"/>
              </a:spcBef>
              <a:spcAft>
                <a:spcPts val="0"/>
              </a:spcAft>
              <a:buClr>
                <a:schemeClr val="dk1"/>
              </a:buClr>
              <a:buSzPts val="3600"/>
              <a:buAutoNum type="arabicPeriod"/>
            </a:pPr>
            <a:r>
              <a:rPr lang="en-US" sz="3600">
                <a:solidFill>
                  <a:schemeClr val="dk1"/>
                </a:solidFill>
                <a:latin typeface="Calibri"/>
                <a:ea typeface="Calibri"/>
                <a:cs typeface="Calibri"/>
                <a:sym typeface="Calibri"/>
              </a:rPr>
              <a:t>Congruency - consistent with other beliefs?</a:t>
            </a:r>
            <a:endParaRPr sz="36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t/>
            </a:r>
            <a:endParaRPr sz="28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50" name="Shape 650"/>
        <p:cNvGrpSpPr/>
        <p:nvPr/>
      </p:nvGrpSpPr>
      <p:grpSpPr>
        <a:xfrm>
          <a:off x="0" y="0"/>
          <a:ext cx="0" cy="0"/>
          <a:chOff x="0" y="0"/>
          <a:chExt cx="0" cy="0"/>
        </a:xfrm>
      </p:grpSpPr>
      <p:sp>
        <p:nvSpPr>
          <p:cNvPr id="651" name="Google Shape;651;p99"/>
          <p:cNvSpPr txBox="1"/>
          <p:nvPr>
            <p:ph type="title"/>
          </p:nvPr>
        </p:nvSpPr>
        <p:spPr>
          <a:xfrm>
            <a:off x="918600" y="79875"/>
            <a:ext cx="7306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200"/>
              <a:t>Continuum of Belief</a:t>
            </a:r>
            <a:endParaRPr sz="4200"/>
          </a:p>
        </p:txBody>
      </p:sp>
      <p:pic>
        <p:nvPicPr>
          <p:cNvPr id="652" name="Google Shape;652;p99"/>
          <p:cNvPicPr preferRelativeResize="0"/>
          <p:nvPr/>
        </p:nvPicPr>
        <p:blipFill>
          <a:blip r:embed="rId3">
            <a:alphaModFix/>
          </a:blip>
          <a:stretch>
            <a:fillRect/>
          </a:stretch>
        </p:blipFill>
        <p:spPr>
          <a:xfrm>
            <a:off x="457200" y="992275"/>
            <a:ext cx="8229601" cy="263275"/>
          </a:xfrm>
          <a:prstGeom prst="rect">
            <a:avLst/>
          </a:prstGeom>
          <a:noFill/>
          <a:ln>
            <a:noFill/>
          </a:ln>
        </p:spPr>
      </p:pic>
      <p:sp>
        <p:nvSpPr>
          <p:cNvPr id="653" name="Google Shape;653;p99"/>
          <p:cNvSpPr txBox="1"/>
          <p:nvPr/>
        </p:nvSpPr>
        <p:spPr>
          <a:xfrm>
            <a:off x="457200" y="1909450"/>
            <a:ext cx="8229600" cy="7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400"/>
              <a:t>If you want something done right you have to do it yourself.</a:t>
            </a:r>
            <a:endParaRPr i="1" sz="2400"/>
          </a:p>
        </p:txBody>
      </p:sp>
      <p:sp>
        <p:nvSpPr>
          <p:cNvPr id="654" name="Google Shape;654;p99"/>
          <p:cNvSpPr/>
          <p:nvPr/>
        </p:nvSpPr>
        <p:spPr>
          <a:xfrm>
            <a:off x="457200" y="2816500"/>
            <a:ext cx="8229600" cy="2634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99"/>
          <p:cNvSpPr txBox="1"/>
          <p:nvPr/>
        </p:nvSpPr>
        <p:spPr>
          <a:xfrm>
            <a:off x="359975" y="3155250"/>
            <a:ext cx="8397300" cy="5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chemeClr val="dk1"/>
                </a:solidFill>
              </a:rPr>
              <a:t>Certitude</a:t>
            </a:r>
            <a:r>
              <a:rPr i="1" lang="en-US" sz="2000">
                <a:solidFill>
                  <a:schemeClr val="dk1"/>
                </a:solidFill>
              </a:rPr>
              <a:t>     </a:t>
            </a:r>
            <a:r>
              <a:rPr lang="en-US" sz="2000">
                <a:solidFill>
                  <a:schemeClr val="dk1"/>
                </a:solidFill>
              </a:rPr>
              <a:t> </a:t>
            </a:r>
            <a:r>
              <a:rPr b="1" lang="en-US" sz="2000">
                <a:solidFill>
                  <a:schemeClr val="dk1"/>
                </a:solidFill>
              </a:rPr>
              <a:t>Investment     Sympathy</a:t>
            </a:r>
            <a:r>
              <a:rPr i="1" lang="en-US" sz="2000">
                <a:solidFill>
                  <a:schemeClr val="dk1"/>
                </a:solidFill>
              </a:rPr>
              <a:t>    </a:t>
            </a:r>
            <a:r>
              <a:rPr lang="en-US" sz="2000">
                <a:solidFill>
                  <a:schemeClr val="dk1"/>
                </a:solidFill>
              </a:rPr>
              <a:t> </a:t>
            </a:r>
            <a:r>
              <a:rPr b="1" lang="en-US" sz="2000">
                <a:solidFill>
                  <a:schemeClr val="dk1"/>
                </a:solidFill>
              </a:rPr>
              <a:t>Equivocation    Skepticism</a:t>
            </a:r>
            <a:endParaRPr sz="2000">
              <a:solidFill>
                <a:schemeClr val="dk1"/>
              </a:solidFill>
            </a:endParaRPr>
          </a:p>
          <a:p>
            <a:pPr indent="0" lvl="0" marL="0" rtl="0" algn="ctr">
              <a:spcBef>
                <a:spcPts val="0"/>
              </a:spcBef>
              <a:spcAft>
                <a:spcPts val="0"/>
              </a:spcAft>
              <a:buNone/>
            </a:pPr>
            <a:r>
              <a:t/>
            </a:r>
            <a:endParaRPr b="1" sz="2000">
              <a:solidFill>
                <a:schemeClr val="dk1"/>
              </a:solidFill>
            </a:endParaRPr>
          </a:p>
        </p:txBody>
      </p:sp>
      <p:sp>
        <p:nvSpPr>
          <p:cNvPr id="656" name="Google Shape;656;p99"/>
          <p:cNvSpPr txBox="1"/>
          <p:nvPr/>
        </p:nvSpPr>
        <p:spPr>
          <a:xfrm>
            <a:off x="684600" y="2402125"/>
            <a:ext cx="1867800" cy="5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2000">
                <a:solidFill>
                  <a:schemeClr val="dk1"/>
                </a:solidFill>
              </a:rPr>
              <a:t>Committed</a:t>
            </a:r>
            <a:endParaRPr/>
          </a:p>
        </p:txBody>
      </p:sp>
      <p:sp>
        <p:nvSpPr>
          <p:cNvPr id="657" name="Google Shape;657;p99"/>
          <p:cNvSpPr txBox="1"/>
          <p:nvPr/>
        </p:nvSpPr>
        <p:spPr>
          <a:xfrm>
            <a:off x="6144600" y="2402125"/>
            <a:ext cx="2177100" cy="5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2000">
                <a:solidFill>
                  <a:schemeClr val="dk1"/>
                </a:solidFill>
              </a:rPr>
              <a:t>Non-</a:t>
            </a:r>
            <a:r>
              <a:rPr b="1" i="1" lang="en-US" sz="2000">
                <a:solidFill>
                  <a:schemeClr val="dk1"/>
                </a:solidFill>
              </a:rPr>
              <a:t>Committed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61" name="Shape 661"/>
        <p:cNvGrpSpPr/>
        <p:nvPr/>
      </p:nvGrpSpPr>
      <p:grpSpPr>
        <a:xfrm>
          <a:off x="0" y="0"/>
          <a:ext cx="0" cy="0"/>
          <a:chOff x="0" y="0"/>
          <a:chExt cx="0" cy="0"/>
        </a:xfrm>
      </p:grpSpPr>
      <p:sp>
        <p:nvSpPr>
          <p:cNvPr id="662" name="Google Shape;662;p100"/>
          <p:cNvSpPr txBox="1"/>
          <p:nvPr>
            <p:ph type="title"/>
          </p:nvPr>
        </p:nvSpPr>
        <p:spPr>
          <a:xfrm>
            <a:off x="918600" y="0"/>
            <a:ext cx="7306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200"/>
              <a:t>Continuum of Belief</a:t>
            </a:r>
            <a:endParaRPr sz="4200"/>
          </a:p>
        </p:txBody>
      </p:sp>
      <p:pic>
        <p:nvPicPr>
          <p:cNvPr id="663" name="Google Shape;663;p100"/>
          <p:cNvPicPr preferRelativeResize="0"/>
          <p:nvPr/>
        </p:nvPicPr>
        <p:blipFill>
          <a:blip r:embed="rId3">
            <a:alphaModFix/>
          </a:blip>
          <a:stretch>
            <a:fillRect/>
          </a:stretch>
        </p:blipFill>
        <p:spPr>
          <a:xfrm>
            <a:off x="76200" y="1704175"/>
            <a:ext cx="8991599" cy="4054795"/>
          </a:xfrm>
          <a:prstGeom prst="rect">
            <a:avLst/>
          </a:prstGeom>
          <a:noFill/>
          <a:ln>
            <a:noFill/>
          </a:ln>
        </p:spPr>
      </p:pic>
      <p:pic>
        <p:nvPicPr>
          <p:cNvPr id="664" name="Google Shape;664;p100"/>
          <p:cNvPicPr preferRelativeResize="0"/>
          <p:nvPr/>
        </p:nvPicPr>
        <p:blipFill>
          <a:blip r:embed="rId4">
            <a:alphaModFix/>
          </a:blip>
          <a:stretch>
            <a:fillRect/>
          </a:stretch>
        </p:blipFill>
        <p:spPr>
          <a:xfrm>
            <a:off x="457200" y="992275"/>
            <a:ext cx="8229601" cy="263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69" name="Shape 669"/>
        <p:cNvGrpSpPr/>
        <p:nvPr/>
      </p:nvGrpSpPr>
      <p:grpSpPr>
        <a:xfrm>
          <a:off x="0" y="0"/>
          <a:ext cx="0" cy="0"/>
          <a:chOff x="0" y="0"/>
          <a:chExt cx="0" cy="0"/>
        </a:xfrm>
      </p:grpSpPr>
      <p:sp>
        <p:nvSpPr>
          <p:cNvPr id="670" name="Google Shape;670;p101"/>
          <p:cNvSpPr txBox="1"/>
          <p:nvPr>
            <p:ph idx="1" type="body"/>
          </p:nvPr>
        </p:nvSpPr>
        <p:spPr>
          <a:xfrm>
            <a:off x="457200" y="1701075"/>
            <a:ext cx="8229600" cy="48339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US" sz="3000"/>
              <a:t>One may hold many beliefs, and those which are held and maintained over time solidify into values. Beliefs are the building blocks of values and are, thus, fewer in number than beliefs (Feather, 1992; Rokeach, 1973; Shealy, 2016)</a:t>
            </a:r>
            <a:endParaRPr sz="3000"/>
          </a:p>
          <a:p>
            <a:pPr indent="-419100" lvl="0" marL="457200" rtl="0" algn="l">
              <a:spcBef>
                <a:spcPts val="0"/>
              </a:spcBef>
              <a:spcAft>
                <a:spcPts val="0"/>
              </a:spcAft>
              <a:buSzPts val="3000"/>
              <a:buChar char="•"/>
            </a:pPr>
            <a:r>
              <a:rPr lang="en-US" sz="3000"/>
              <a:t>Standards of behavior and what is important in life (common vernacular)</a:t>
            </a:r>
            <a:endParaRPr sz="3000"/>
          </a:p>
        </p:txBody>
      </p:sp>
      <p:pic>
        <p:nvPicPr>
          <p:cNvPr id="671" name="Google Shape;671;p101"/>
          <p:cNvPicPr preferRelativeResize="0"/>
          <p:nvPr/>
        </p:nvPicPr>
        <p:blipFill>
          <a:blip r:embed="rId3">
            <a:alphaModFix/>
          </a:blip>
          <a:stretch>
            <a:fillRect/>
          </a:stretch>
        </p:blipFill>
        <p:spPr>
          <a:xfrm>
            <a:off x="3670275" y="342625"/>
            <a:ext cx="2000652" cy="1257575"/>
          </a:xfrm>
          <a:prstGeom prst="rect">
            <a:avLst/>
          </a:prstGeom>
          <a:noFill/>
          <a:ln>
            <a:noFill/>
          </a:ln>
        </p:spPr>
      </p:pic>
      <p:pic>
        <p:nvPicPr>
          <p:cNvPr id="672" name="Google Shape;672;p101"/>
          <p:cNvPicPr preferRelativeResize="0"/>
          <p:nvPr/>
        </p:nvPicPr>
        <p:blipFill>
          <a:blip r:embed="rId4">
            <a:alphaModFix/>
          </a:blip>
          <a:stretch>
            <a:fillRect/>
          </a:stretch>
        </p:blipFill>
        <p:spPr>
          <a:xfrm rot="-5400000">
            <a:off x="-3430825" y="2954725"/>
            <a:ext cx="7155426" cy="901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47" name="Shape 447"/>
        <p:cNvGrpSpPr/>
        <p:nvPr/>
      </p:nvGrpSpPr>
      <p:grpSpPr>
        <a:xfrm>
          <a:off x="0" y="0"/>
          <a:ext cx="0" cy="0"/>
          <a:chOff x="0" y="0"/>
          <a:chExt cx="0" cy="0"/>
        </a:xfrm>
      </p:grpSpPr>
      <p:sp>
        <p:nvSpPr>
          <p:cNvPr id="448" name="Google Shape;448;p75"/>
          <p:cNvSpPr txBox="1"/>
          <p:nvPr>
            <p:ph type="title"/>
          </p:nvPr>
        </p:nvSpPr>
        <p:spPr>
          <a:xfrm>
            <a:off x="457200" y="1737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How the BEVI began</a:t>
            </a:r>
            <a:endParaRPr/>
          </a:p>
        </p:txBody>
      </p:sp>
      <p:pic>
        <p:nvPicPr>
          <p:cNvPr id="449" name="Google Shape;449;p75"/>
          <p:cNvPicPr preferRelativeResize="0"/>
          <p:nvPr/>
        </p:nvPicPr>
        <p:blipFill>
          <a:blip r:embed="rId3">
            <a:alphaModFix/>
          </a:blip>
          <a:stretch>
            <a:fillRect/>
          </a:stretch>
        </p:blipFill>
        <p:spPr>
          <a:xfrm>
            <a:off x="457200" y="1053525"/>
            <a:ext cx="8229601" cy="263275"/>
          </a:xfrm>
          <a:prstGeom prst="rect">
            <a:avLst/>
          </a:prstGeom>
          <a:noFill/>
          <a:ln>
            <a:noFill/>
          </a:ln>
        </p:spPr>
      </p:pic>
      <p:pic>
        <p:nvPicPr>
          <p:cNvPr id="450" name="Google Shape;450;p75"/>
          <p:cNvPicPr preferRelativeResize="0"/>
          <p:nvPr/>
        </p:nvPicPr>
        <p:blipFill>
          <a:blip r:embed="rId4">
            <a:alphaModFix/>
          </a:blip>
          <a:stretch>
            <a:fillRect/>
          </a:stretch>
        </p:blipFill>
        <p:spPr>
          <a:xfrm>
            <a:off x="1942475" y="1408713"/>
            <a:ext cx="5459302" cy="523641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77" name="Shape 677"/>
        <p:cNvGrpSpPr/>
        <p:nvPr/>
      </p:nvGrpSpPr>
      <p:grpSpPr>
        <a:xfrm>
          <a:off x="0" y="0"/>
          <a:ext cx="0" cy="0"/>
          <a:chOff x="0" y="0"/>
          <a:chExt cx="0" cy="0"/>
        </a:xfrm>
      </p:grpSpPr>
      <p:pic>
        <p:nvPicPr>
          <p:cNvPr id="678" name="Google Shape;678;p102"/>
          <p:cNvPicPr preferRelativeResize="0"/>
          <p:nvPr/>
        </p:nvPicPr>
        <p:blipFill>
          <a:blip r:embed="rId3">
            <a:alphaModFix/>
          </a:blip>
          <a:stretch>
            <a:fillRect/>
          </a:stretch>
        </p:blipFill>
        <p:spPr>
          <a:xfrm>
            <a:off x="3592788" y="121275"/>
            <a:ext cx="2039475" cy="1602450"/>
          </a:xfrm>
          <a:prstGeom prst="rect">
            <a:avLst/>
          </a:prstGeom>
          <a:noFill/>
          <a:ln>
            <a:noFill/>
          </a:ln>
        </p:spPr>
      </p:pic>
      <p:sp>
        <p:nvSpPr>
          <p:cNvPr id="679" name="Google Shape;679;p102"/>
          <p:cNvSpPr txBox="1"/>
          <p:nvPr/>
        </p:nvSpPr>
        <p:spPr>
          <a:xfrm>
            <a:off x="486250" y="1782875"/>
            <a:ext cx="8547900" cy="49542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US" sz="3000"/>
              <a:t>humans are highly motivated to fulfill them</a:t>
            </a:r>
            <a:endParaRPr sz="3000"/>
          </a:p>
          <a:p>
            <a:pPr indent="-419100" lvl="0" marL="457200" rtl="0" algn="l">
              <a:spcBef>
                <a:spcPts val="0"/>
              </a:spcBef>
              <a:spcAft>
                <a:spcPts val="0"/>
              </a:spcAft>
              <a:buSzPts val="3000"/>
              <a:buChar char="●"/>
            </a:pPr>
            <a:r>
              <a:rPr lang="en-US" sz="3000"/>
              <a:t>exist along a physical-psychological spectrum</a:t>
            </a:r>
            <a:endParaRPr sz="3000"/>
          </a:p>
          <a:p>
            <a:pPr indent="-419100" lvl="0" marL="457200" rtl="0" algn="l">
              <a:spcBef>
                <a:spcPts val="0"/>
              </a:spcBef>
              <a:spcAft>
                <a:spcPts val="0"/>
              </a:spcAft>
              <a:buSzPts val="3000"/>
              <a:buChar char="●"/>
            </a:pPr>
            <a:r>
              <a:rPr lang="en-US" sz="3000"/>
              <a:t>derived from evolutionary adaptation and core to human existence (define us as a species)</a:t>
            </a:r>
            <a:endParaRPr sz="3000"/>
          </a:p>
          <a:p>
            <a:pPr indent="-419100" lvl="0" marL="457200" rtl="0" algn="l">
              <a:spcBef>
                <a:spcPts val="0"/>
              </a:spcBef>
              <a:spcAft>
                <a:spcPts val="0"/>
              </a:spcAft>
              <a:buSzPts val="3000"/>
              <a:buChar char="●"/>
            </a:pPr>
            <a:r>
              <a:rPr lang="en-US" sz="3000"/>
              <a:t>expressed uniquely (individual adaptive potential)</a:t>
            </a:r>
            <a:endParaRPr sz="3000"/>
          </a:p>
          <a:p>
            <a:pPr indent="-419100" lvl="0" marL="457200" rtl="0" algn="l">
              <a:spcBef>
                <a:spcPts val="0"/>
              </a:spcBef>
              <a:spcAft>
                <a:spcPts val="0"/>
              </a:spcAft>
              <a:buSzPts val="3000"/>
              <a:buChar char="●"/>
            </a:pPr>
            <a:r>
              <a:rPr lang="en-US" sz="3000"/>
              <a:t>interact with development and formative variables</a:t>
            </a:r>
            <a:endParaRPr sz="3000"/>
          </a:p>
          <a:p>
            <a:pPr indent="-419100" lvl="0" marL="457200" rtl="0" algn="l">
              <a:spcBef>
                <a:spcPts val="0"/>
              </a:spcBef>
              <a:spcAft>
                <a:spcPts val="0"/>
              </a:spcAft>
              <a:buSzPts val="3000"/>
              <a:buChar char="●"/>
            </a:pPr>
            <a:r>
              <a:rPr lang="en-US" sz="3000"/>
              <a:t>are expressed both nonverbally and verbally</a:t>
            </a:r>
            <a:endParaRPr sz="3000"/>
          </a:p>
        </p:txBody>
      </p:sp>
      <p:pic>
        <p:nvPicPr>
          <p:cNvPr id="680" name="Google Shape;680;p102"/>
          <p:cNvPicPr preferRelativeResize="0"/>
          <p:nvPr/>
        </p:nvPicPr>
        <p:blipFill>
          <a:blip r:embed="rId4">
            <a:alphaModFix/>
          </a:blip>
          <a:stretch>
            <a:fillRect/>
          </a:stretch>
        </p:blipFill>
        <p:spPr>
          <a:xfrm rot="-5400000">
            <a:off x="-3430825" y="2954725"/>
            <a:ext cx="7155426" cy="901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85" name="Shape 685"/>
        <p:cNvGrpSpPr/>
        <p:nvPr/>
      </p:nvGrpSpPr>
      <p:grpSpPr>
        <a:xfrm>
          <a:off x="0" y="0"/>
          <a:ext cx="0" cy="0"/>
          <a:chOff x="0" y="0"/>
          <a:chExt cx="0" cy="0"/>
        </a:xfrm>
      </p:grpSpPr>
      <p:pic>
        <p:nvPicPr>
          <p:cNvPr id="686" name="Google Shape;686;p103"/>
          <p:cNvPicPr preferRelativeResize="0"/>
          <p:nvPr/>
        </p:nvPicPr>
        <p:blipFill>
          <a:blip r:embed="rId3">
            <a:alphaModFix/>
          </a:blip>
          <a:stretch>
            <a:fillRect/>
          </a:stretch>
        </p:blipFill>
        <p:spPr>
          <a:xfrm>
            <a:off x="-172200" y="5986825"/>
            <a:ext cx="9603226" cy="1235400"/>
          </a:xfrm>
          <a:prstGeom prst="rect">
            <a:avLst/>
          </a:prstGeom>
          <a:noFill/>
          <a:ln>
            <a:noFill/>
          </a:ln>
        </p:spPr>
      </p:pic>
      <p:pic>
        <p:nvPicPr>
          <p:cNvPr id="687" name="Google Shape;687;p103"/>
          <p:cNvPicPr preferRelativeResize="0"/>
          <p:nvPr/>
        </p:nvPicPr>
        <p:blipFill>
          <a:blip r:embed="rId4">
            <a:alphaModFix/>
          </a:blip>
          <a:stretch>
            <a:fillRect/>
          </a:stretch>
        </p:blipFill>
        <p:spPr>
          <a:xfrm>
            <a:off x="0" y="0"/>
            <a:ext cx="9230125" cy="58974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92" name="Shape 692"/>
        <p:cNvGrpSpPr/>
        <p:nvPr/>
      </p:nvGrpSpPr>
      <p:grpSpPr>
        <a:xfrm>
          <a:off x="0" y="0"/>
          <a:ext cx="0" cy="0"/>
          <a:chOff x="0" y="0"/>
          <a:chExt cx="0" cy="0"/>
        </a:xfrm>
      </p:grpSpPr>
      <p:sp>
        <p:nvSpPr>
          <p:cNvPr id="693" name="Google Shape;693;p104"/>
          <p:cNvSpPr txBox="1"/>
          <p:nvPr/>
        </p:nvSpPr>
        <p:spPr>
          <a:xfrm>
            <a:off x="654525" y="2480975"/>
            <a:ext cx="8139900" cy="42156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US" sz="3000"/>
              <a:t>highly complex and interdependent system</a:t>
            </a:r>
            <a:endParaRPr sz="3000"/>
          </a:p>
          <a:p>
            <a:pPr indent="-419100" lvl="0" marL="457200" rtl="0" algn="l">
              <a:spcBef>
                <a:spcPts val="0"/>
              </a:spcBef>
              <a:spcAft>
                <a:spcPts val="0"/>
              </a:spcAft>
              <a:buSzPts val="3000"/>
              <a:buChar char="●"/>
            </a:pPr>
            <a:r>
              <a:rPr lang="en-US" sz="3000"/>
              <a:t>derivative of our awareness of our own existence</a:t>
            </a:r>
            <a:endParaRPr sz="3000"/>
          </a:p>
          <a:p>
            <a:pPr indent="-419100" lvl="0" marL="457200" rtl="0" algn="l">
              <a:spcBef>
                <a:spcPts val="0"/>
              </a:spcBef>
              <a:spcAft>
                <a:spcPts val="0"/>
              </a:spcAft>
              <a:buSzPts val="3000"/>
              <a:buChar char="●"/>
            </a:pPr>
            <a:r>
              <a:rPr lang="en-US" sz="3000"/>
              <a:t>experienced in both subjective (I) and objective (me) terms</a:t>
            </a:r>
            <a:endParaRPr sz="3000"/>
          </a:p>
          <a:p>
            <a:pPr indent="-419100" lvl="0" marL="457200" rtl="0" algn="l">
              <a:spcBef>
                <a:spcPts val="0"/>
              </a:spcBef>
              <a:spcAft>
                <a:spcPts val="0"/>
              </a:spcAft>
              <a:buSzPts val="3000"/>
              <a:buChar char="●"/>
            </a:pPr>
            <a:r>
              <a:rPr lang="en-US" sz="3000"/>
              <a:t>encompasses and organizes all aspects of human experience and functioning</a:t>
            </a:r>
            <a:endParaRPr sz="3000"/>
          </a:p>
        </p:txBody>
      </p:sp>
      <p:pic>
        <p:nvPicPr>
          <p:cNvPr id="694" name="Google Shape;694;p104"/>
          <p:cNvPicPr preferRelativeResize="0"/>
          <p:nvPr/>
        </p:nvPicPr>
        <p:blipFill>
          <a:blip r:embed="rId3">
            <a:alphaModFix/>
          </a:blip>
          <a:stretch>
            <a:fillRect/>
          </a:stretch>
        </p:blipFill>
        <p:spPr>
          <a:xfrm>
            <a:off x="3770775" y="434775"/>
            <a:ext cx="1602450" cy="1637675"/>
          </a:xfrm>
          <a:prstGeom prst="rect">
            <a:avLst/>
          </a:prstGeom>
          <a:noFill/>
          <a:ln>
            <a:noFill/>
          </a:ln>
        </p:spPr>
      </p:pic>
      <p:pic>
        <p:nvPicPr>
          <p:cNvPr id="695" name="Google Shape;695;p104"/>
          <p:cNvPicPr preferRelativeResize="0"/>
          <p:nvPr/>
        </p:nvPicPr>
        <p:blipFill>
          <a:blip r:embed="rId4">
            <a:alphaModFix/>
          </a:blip>
          <a:stretch>
            <a:fillRect/>
          </a:stretch>
        </p:blipFill>
        <p:spPr>
          <a:xfrm rot="-5400000">
            <a:off x="-3430825" y="2954725"/>
            <a:ext cx="7155426" cy="901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00" name="Shape 700"/>
        <p:cNvGrpSpPr/>
        <p:nvPr/>
      </p:nvGrpSpPr>
      <p:grpSpPr>
        <a:xfrm>
          <a:off x="0" y="0"/>
          <a:ext cx="0" cy="0"/>
          <a:chOff x="0" y="0"/>
          <a:chExt cx="0" cy="0"/>
        </a:xfrm>
      </p:grpSpPr>
      <p:pic>
        <p:nvPicPr>
          <p:cNvPr id="701" name="Google Shape;701;p105"/>
          <p:cNvPicPr preferRelativeResize="0"/>
          <p:nvPr/>
        </p:nvPicPr>
        <p:blipFill>
          <a:blip r:embed="rId3">
            <a:alphaModFix/>
          </a:blip>
          <a:stretch>
            <a:fillRect/>
          </a:stretch>
        </p:blipFill>
        <p:spPr>
          <a:xfrm>
            <a:off x="-172200" y="5986825"/>
            <a:ext cx="9603226" cy="1235400"/>
          </a:xfrm>
          <a:prstGeom prst="rect">
            <a:avLst/>
          </a:prstGeom>
          <a:noFill/>
          <a:ln>
            <a:noFill/>
          </a:ln>
        </p:spPr>
      </p:pic>
      <p:pic>
        <p:nvPicPr>
          <p:cNvPr id="702" name="Google Shape;702;p105"/>
          <p:cNvPicPr preferRelativeResize="0"/>
          <p:nvPr>
            <p:ph idx="1" type="body"/>
          </p:nvPr>
        </p:nvPicPr>
        <p:blipFill rotWithShape="1">
          <a:blip r:embed="rId4">
            <a:alphaModFix/>
          </a:blip>
          <a:srcRect b="0" l="0" r="0" t="0"/>
          <a:stretch/>
        </p:blipFill>
        <p:spPr>
          <a:xfrm>
            <a:off x="161700" y="70900"/>
            <a:ext cx="8820600" cy="607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06" name="Shape 706"/>
        <p:cNvGrpSpPr/>
        <p:nvPr/>
      </p:nvGrpSpPr>
      <p:grpSpPr>
        <a:xfrm>
          <a:off x="0" y="0"/>
          <a:ext cx="0" cy="0"/>
          <a:chOff x="0" y="0"/>
          <a:chExt cx="0" cy="0"/>
        </a:xfrm>
      </p:grpSpPr>
      <p:sp>
        <p:nvSpPr>
          <p:cNvPr id="707" name="Google Shape;707;p106"/>
          <p:cNvSpPr txBox="1"/>
          <p:nvPr/>
        </p:nvSpPr>
        <p:spPr>
          <a:xfrm>
            <a:off x="0" y="0"/>
            <a:ext cx="9187800" cy="901500"/>
          </a:xfrm>
          <a:prstGeom prst="rect">
            <a:avLst/>
          </a:prstGeom>
          <a:noFill/>
          <a:ln>
            <a:noFill/>
          </a:ln>
        </p:spPr>
        <p:txBody>
          <a:bodyPr anchorCtr="0" anchor="ctr" bIns="91425" lIns="91425" spcFirstLastPara="1" rIns="91425" wrap="square" tIns="91425">
            <a:noAutofit/>
          </a:bodyPr>
          <a:lstStyle/>
          <a:p>
            <a:pPr indent="-812800" lvl="0" marL="812800" rtl="0" algn="ctr">
              <a:lnSpc>
                <a:spcPct val="80000"/>
              </a:lnSpc>
              <a:spcBef>
                <a:spcPts val="720"/>
              </a:spcBef>
              <a:spcAft>
                <a:spcPts val="0"/>
              </a:spcAft>
              <a:buNone/>
            </a:pPr>
            <a:r>
              <a:rPr b="1" lang="en-US" sz="4200">
                <a:solidFill>
                  <a:schemeClr val="dk1"/>
                </a:solidFill>
              </a:rPr>
              <a:t> Brain Break</a:t>
            </a:r>
            <a:endParaRPr/>
          </a:p>
        </p:txBody>
      </p:sp>
      <p:pic>
        <p:nvPicPr>
          <p:cNvPr id="708" name="Google Shape;708;p106"/>
          <p:cNvPicPr preferRelativeResize="0"/>
          <p:nvPr/>
        </p:nvPicPr>
        <p:blipFill>
          <a:blip r:embed="rId3">
            <a:alphaModFix/>
          </a:blip>
          <a:stretch>
            <a:fillRect/>
          </a:stretch>
        </p:blipFill>
        <p:spPr>
          <a:xfrm>
            <a:off x="374750" y="901500"/>
            <a:ext cx="8229601" cy="263275"/>
          </a:xfrm>
          <a:prstGeom prst="rect">
            <a:avLst/>
          </a:prstGeom>
          <a:noFill/>
          <a:ln>
            <a:noFill/>
          </a:ln>
        </p:spPr>
      </p:pic>
      <p:pic>
        <p:nvPicPr>
          <p:cNvPr descr="Bullying. Harassment. Is this the best a man can get? It's only by challenging ourselves to do more, that we can get closer to our best. To say the right thing, to act the right way. We are taking action at http://www.thebestmencanbe.org. Join us.&#10;&#10;Watch our next Short Film: https://www.youtube.com/watch?v=kbHXIN6EzWo&#10;&#10;Subscribe for the latest Gillette videos: http://www.youtube.com/subscription_center?add_user=Gillette&#10; &#10;More Gillette Channels: &#10;Website: http://gillette.com/en-us&#10;Facebook: http://www.facebook.com/gillette&#10;Twitter: http://www.twitter.com/gillette&#10;Instagram: https://www.instagram.com/gillette/&#10;&#10;This Gillette commercial is about our belief in the best in men. #TheBestMenCanBe #Gillette" id="709" name="Google Shape;709;p106" title="We Believe: The Best Men Can Be | Gillette (Short Film)">
            <a:hlinkClick r:id="rId4"/>
          </p:cNvPr>
          <p:cNvPicPr preferRelativeResize="0"/>
          <p:nvPr/>
        </p:nvPicPr>
        <p:blipFill>
          <a:blip r:embed="rId5">
            <a:alphaModFix/>
          </a:blip>
          <a:stretch>
            <a:fillRect/>
          </a:stretch>
        </p:blipFill>
        <p:spPr>
          <a:xfrm>
            <a:off x="2286000" y="1714500"/>
            <a:ext cx="4572000" cy="3429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13" name="Shape 713"/>
        <p:cNvGrpSpPr/>
        <p:nvPr/>
      </p:nvGrpSpPr>
      <p:grpSpPr>
        <a:xfrm>
          <a:off x="0" y="0"/>
          <a:ext cx="0" cy="0"/>
          <a:chOff x="0" y="0"/>
          <a:chExt cx="0" cy="0"/>
        </a:xfrm>
      </p:grpSpPr>
      <p:sp>
        <p:nvSpPr>
          <p:cNvPr id="714" name="Google Shape;714;p107"/>
          <p:cNvSpPr txBox="1"/>
          <p:nvPr>
            <p:ph idx="1" type="body"/>
          </p:nvPr>
        </p:nvSpPr>
        <p:spPr>
          <a:xfrm>
            <a:off x="346350" y="1794875"/>
            <a:ext cx="8642400" cy="4018500"/>
          </a:xfrm>
          <a:prstGeom prst="rect">
            <a:avLst/>
          </a:prstGeom>
          <a:noFill/>
          <a:ln>
            <a:noFill/>
          </a:ln>
        </p:spPr>
        <p:txBody>
          <a:bodyPr anchorCtr="0" anchor="t" bIns="45700" lIns="91425" spcFirstLastPara="1" rIns="91425" wrap="square" tIns="45700">
            <a:noAutofit/>
          </a:bodyPr>
          <a:lstStyle/>
          <a:p>
            <a:pPr indent="-812800" lvl="0" marL="812800" marR="0" rtl="0" algn="l">
              <a:lnSpc>
                <a:spcPct val="80000"/>
              </a:lnSpc>
              <a:spcBef>
                <a:spcPts val="720"/>
              </a:spcBef>
              <a:spcAft>
                <a:spcPts val="0"/>
              </a:spcAft>
              <a:buClr>
                <a:schemeClr val="lt1"/>
              </a:buClr>
              <a:buSzPts val="3600"/>
              <a:buFont typeface="Arial"/>
              <a:buNone/>
            </a:pPr>
            <a:r>
              <a:rPr b="1" i="0" lang="en-US" sz="3600" u="none" cap="none" strike="noStrike">
                <a:solidFill>
                  <a:srgbClr val="000000"/>
                </a:solidFill>
                <a:latin typeface="Arial"/>
                <a:ea typeface="Arial"/>
                <a:cs typeface="Arial"/>
                <a:sym typeface="Arial"/>
              </a:rPr>
              <a:t>      </a:t>
            </a:r>
            <a:r>
              <a:rPr i="1" lang="en-US" sz="3600" u="none" cap="none" strike="noStrike">
                <a:solidFill>
                  <a:srgbClr val="000000"/>
                </a:solidFill>
              </a:rPr>
              <a:t>EI Theory </a:t>
            </a:r>
            <a:r>
              <a:rPr i="1" lang="en-US" sz="3600">
                <a:solidFill>
                  <a:srgbClr val="000000"/>
                </a:solidFill>
              </a:rPr>
              <a:t>explains the process through which humans construct a belief and values system by interacting with the world around them to get their needs met.</a:t>
            </a:r>
            <a:endParaRPr sz="3600">
              <a:solidFill>
                <a:srgbClr val="000000"/>
              </a:solidFill>
            </a:endParaRPr>
          </a:p>
          <a:p>
            <a:pPr indent="-812800" lvl="0" marL="812800" marR="0" rtl="0" algn="l">
              <a:lnSpc>
                <a:spcPct val="80000"/>
              </a:lnSpc>
              <a:spcBef>
                <a:spcPts val="400"/>
              </a:spcBef>
              <a:spcAft>
                <a:spcPts val="0"/>
              </a:spcAft>
              <a:buClr>
                <a:schemeClr val="dk1"/>
              </a:buClr>
              <a:buSzPts val="2000"/>
              <a:buFont typeface="Arial"/>
              <a:buNone/>
            </a:pPr>
            <a:r>
              <a:t/>
            </a:r>
            <a:endParaRPr b="1" i="1" sz="2000" u="none" cap="none" strike="noStrike">
              <a:solidFill>
                <a:srgbClr val="000000"/>
              </a:solidFill>
              <a:latin typeface="Arial"/>
              <a:ea typeface="Arial"/>
              <a:cs typeface="Arial"/>
              <a:sym typeface="Arial"/>
            </a:endParaRPr>
          </a:p>
          <a:p>
            <a:pPr indent="-812800" lvl="0" marL="812800" marR="0" rtl="0" algn="l">
              <a:lnSpc>
                <a:spcPct val="80000"/>
              </a:lnSpc>
              <a:spcBef>
                <a:spcPts val="320"/>
              </a:spcBef>
              <a:spcAft>
                <a:spcPts val="0"/>
              </a:spcAft>
              <a:buClr>
                <a:schemeClr val="dk1"/>
              </a:buClr>
              <a:buSzPts val="1600"/>
              <a:buFont typeface="Arial"/>
              <a:buNone/>
            </a:pPr>
            <a:r>
              <a:t/>
            </a:r>
            <a:endParaRPr b="1" i="0" sz="1600" u="none" cap="none" strike="noStrike">
              <a:solidFill>
                <a:schemeClr val="lt1"/>
              </a:solidFill>
              <a:latin typeface="Arial"/>
              <a:ea typeface="Arial"/>
              <a:cs typeface="Arial"/>
              <a:sym typeface="Arial"/>
            </a:endParaRPr>
          </a:p>
          <a:p>
            <a:pPr indent="-812800" lvl="0" marL="812800" marR="0" rtl="0" algn="l">
              <a:lnSpc>
                <a:spcPct val="80000"/>
              </a:lnSpc>
              <a:spcBef>
                <a:spcPts val="320"/>
              </a:spcBef>
              <a:spcAft>
                <a:spcPts val="0"/>
              </a:spcAft>
              <a:buClr>
                <a:schemeClr val="dk1"/>
              </a:buClr>
              <a:buSzPts val="1600"/>
              <a:buFont typeface="Arial"/>
              <a:buNone/>
            </a:pPr>
            <a:r>
              <a:t/>
            </a:r>
            <a:endParaRPr b="1" i="0" sz="1600" u="none" cap="none" strike="noStrike">
              <a:solidFill>
                <a:schemeClr val="lt1"/>
              </a:solidFill>
              <a:latin typeface="Arial"/>
              <a:ea typeface="Arial"/>
              <a:cs typeface="Arial"/>
              <a:sym typeface="Arial"/>
            </a:endParaRPr>
          </a:p>
          <a:p>
            <a:pPr indent="-812800" lvl="0" marL="812800" marR="0" rtl="0" algn="l">
              <a:lnSpc>
                <a:spcPct val="80000"/>
              </a:lnSpc>
              <a:spcBef>
                <a:spcPts val="32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320"/>
              </a:spcBef>
              <a:spcAft>
                <a:spcPts val="0"/>
              </a:spcAft>
              <a:buClr>
                <a:schemeClr val="dk1"/>
              </a:buClr>
              <a:buSzPts val="1600"/>
              <a:buFont typeface="Arial"/>
              <a:buNone/>
            </a:pPr>
            <a:r>
              <a:t/>
            </a:r>
            <a:endParaRPr b="1" i="0" sz="1600" u="none" cap="none" strike="noStrike">
              <a:solidFill>
                <a:schemeClr val="lt1"/>
              </a:solidFill>
              <a:latin typeface="Arial"/>
              <a:ea typeface="Arial"/>
              <a:cs typeface="Arial"/>
              <a:sym typeface="Arial"/>
            </a:endParaRPr>
          </a:p>
          <a:p>
            <a:pPr indent="-609600" lvl="2" marL="1524000" marR="0" rtl="0" algn="l">
              <a:lnSpc>
                <a:spcPct val="80000"/>
              </a:lnSpc>
              <a:spcBef>
                <a:spcPts val="320"/>
              </a:spcBef>
              <a:spcAft>
                <a:spcPts val="0"/>
              </a:spcAft>
              <a:buClr>
                <a:schemeClr val="dk1"/>
              </a:buClr>
              <a:buSzPts val="1600"/>
              <a:buFont typeface="Arial"/>
              <a:buNone/>
            </a:pPr>
            <a:r>
              <a:t/>
            </a:r>
            <a:endParaRPr b="1" i="0" sz="1600" u="none" cap="none" strike="noStrike">
              <a:solidFill>
                <a:schemeClr val="lt1"/>
              </a:solidFill>
              <a:latin typeface="Arial"/>
              <a:ea typeface="Arial"/>
              <a:cs typeface="Arial"/>
              <a:sym typeface="Arial"/>
            </a:endParaRPr>
          </a:p>
          <a:p>
            <a:pPr indent="-56515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60960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56515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56515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469900" lvl="3" marL="1879600" marR="0" rtl="0" algn="l">
              <a:lnSpc>
                <a:spcPct val="80000"/>
              </a:lnSpc>
              <a:spcBef>
                <a:spcPts val="120"/>
              </a:spcBef>
              <a:spcAft>
                <a:spcPts val="0"/>
              </a:spcAft>
              <a:buClr>
                <a:schemeClr val="dk1"/>
              </a:buClr>
              <a:buSzPts val="600"/>
              <a:buFont typeface="Arial"/>
              <a:buNone/>
            </a:pPr>
            <a:r>
              <a:t/>
            </a:r>
            <a:endParaRPr b="1" i="0" sz="600" u="none" cap="none" strike="noStrike">
              <a:solidFill>
                <a:schemeClr val="lt1"/>
              </a:solidFill>
              <a:latin typeface="Arial"/>
              <a:ea typeface="Arial"/>
              <a:cs typeface="Arial"/>
              <a:sym typeface="Arial"/>
            </a:endParaRPr>
          </a:p>
          <a:p>
            <a:pPr indent="-565150" lvl="2" marL="1524000" marR="0" rtl="0" algn="l">
              <a:lnSpc>
                <a:spcPct val="80000"/>
              </a:lnSpc>
              <a:spcBef>
                <a:spcPts val="140"/>
              </a:spcBef>
              <a:spcAft>
                <a:spcPts val="0"/>
              </a:spcAft>
              <a:buClr>
                <a:schemeClr val="dk1"/>
              </a:buClr>
              <a:buSzPts val="700"/>
              <a:buFont typeface="Arial"/>
              <a:buNone/>
            </a:pPr>
            <a:r>
              <a:t/>
            </a:r>
            <a:endParaRPr b="1" i="0" sz="700" u="none" cap="none" strike="noStrike">
              <a:solidFill>
                <a:schemeClr val="lt1"/>
              </a:solidFill>
              <a:latin typeface="Arial"/>
              <a:ea typeface="Arial"/>
              <a:cs typeface="Arial"/>
              <a:sym typeface="Arial"/>
            </a:endParaRPr>
          </a:p>
          <a:p>
            <a:pPr indent="-812800" lvl="0" marL="812800" marR="0" rtl="0" algn="l">
              <a:lnSpc>
                <a:spcPct val="80000"/>
              </a:lnSpc>
              <a:spcBef>
                <a:spcPts val="120"/>
              </a:spcBef>
              <a:spcAft>
                <a:spcPts val="0"/>
              </a:spcAft>
              <a:buClr>
                <a:schemeClr val="lt1"/>
              </a:buClr>
              <a:buSzPts val="600"/>
              <a:buFont typeface="Arial"/>
              <a:buNone/>
            </a:pPr>
            <a:r>
              <a:rPr b="1" i="0" lang="en-US" sz="6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120"/>
              </a:spcBef>
              <a:spcAft>
                <a:spcPts val="0"/>
              </a:spcAft>
              <a:buClr>
                <a:schemeClr val="lt1"/>
              </a:buClr>
              <a:buSzPts val="600"/>
              <a:buFont typeface="Arial"/>
              <a:buNone/>
            </a:pPr>
            <a:r>
              <a:rPr b="1" i="0" lang="en-US" sz="6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120"/>
              </a:spcBef>
              <a:spcAft>
                <a:spcPts val="0"/>
              </a:spcAft>
              <a:buClr>
                <a:schemeClr val="dk1"/>
              </a:buClr>
              <a:buSzPts val="600"/>
              <a:buFont typeface="Arial"/>
              <a:buNone/>
            </a:pPr>
            <a:r>
              <a:t/>
            </a:r>
            <a:endParaRPr b="1" i="0" sz="600" u="none" cap="none" strike="noStrike">
              <a:solidFill>
                <a:schemeClr val="lt1"/>
              </a:solidFill>
              <a:latin typeface="Arial"/>
              <a:ea typeface="Arial"/>
              <a:cs typeface="Arial"/>
              <a:sym typeface="Arial"/>
            </a:endParaRPr>
          </a:p>
          <a:p>
            <a:pPr indent="-812800" lvl="0" marL="812800" marR="0" rtl="0" algn="l">
              <a:lnSpc>
                <a:spcPct val="80000"/>
              </a:lnSpc>
              <a:spcBef>
                <a:spcPts val="120"/>
              </a:spcBef>
              <a:spcAft>
                <a:spcPts val="0"/>
              </a:spcAft>
              <a:buClr>
                <a:schemeClr val="lt1"/>
              </a:buClr>
              <a:buSzPts val="600"/>
              <a:buFont typeface="Arial"/>
              <a:buNone/>
            </a:pPr>
            <a:r>
              <a:rPr b="1" i="0" lang="en-US" sz="6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120"/>
              </a:spcBef>
              <a:spcAft>
                <a:spcPts val="0"/>
              </a:spcAft>
              <a:buClr>
                <a:schemeClr val="lt1"/>
              </a:buClr>
              <a:buSzPts val="600"/>
              <a:buFont typeface="Arial"/>
              <a:buNone/>
            </a:pPr>
            <a:r>
              <a:rPr b="1" i="0" lang="en-US" sz="6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200"/>
              </a:spcBef>
              <a:spcAft>
                <a:spcPts val="0"/>
              </a:spcAft>
              <a:buClr>
                <a:schemeClr val="dk1"/>
              </a:buClr>
              <a:buSzPts val="1000"/>
              <a:buFont typeface="Arial"/>
              <a:buNone/>
            </a:pPr>
            <a:r>
              <a:t/>
            </a:r>
            <a:endParaRPr b="0" i="1" sz="1000" u="none" cap="none" strike="noStrike">
              <a:solidFill>
                <a:schemeClr val="lt1"/>
              </a:solidFill>
              <a:latin typeface="Arial"/>
              <a:ea typeface="Arial"/>
              <a:cs typeface="Arial"/>
              <a:sym typeface="Arial"/>
            </a:endParaRPr>
          </a:p>
        </p:txBody>
      </p:sp>
      <p:sp>
        <p:nvSpPr>
          <p:cNvPr id="715" name="Google Shape;715;p107"/>
          <p:cNvSpPr txBox="1"/>
          <p:nvPr/>
        </p:nvSpPr>
        <p:spPr>
          <a:xfrm>
            <a:off x="0" y="0"/>
            <a:ext cx="9187800" cy="901500"/>
          </a:xfrm>
          <a:prstGeom prst="rect">
            <a:avLst/>
          </a:prstGeom>
          <a:noFill/>
          <a:ln>
            <a:noFill/>
          </a:ln>
        </p:spPr>
        <p:txBody>
          <a:bodyPr anchorCtr="0" anchor="ctr" bIns="91425" lIns="91425" spcFirstLastPara="1" rIns="91425" wrap="square" tIns="91425">
            <a:noAutofit/>
          </a:bodyPr>
          <a:lstStyle/>
          <a:p>
            <a:pPr indent="-812800" lvl="0" marL="812800" rtl="0" algn="ctr">
              <a:lnSpc>
                <a:spcPct val="80000"/>
              </a:lnSpc>
              <a:spcBef>
                <a:spcPts val="720"/>
              </a:spcBef>
              <a:spcAft>
                <a:spcPts val="0"/>
              </a:spcAft>
              <a:buNone/>
            </a:pPr>
            <a:r>
              <a:rPr b="1" lang="en-US" sz="4200">
                <a:solidFill>
                  <a:schemeClr val="dk1"/>
                </a:solidFill>
              </a:rPr>
              <a:t> Equilintegration (EI) Theory</a:t>
            </a:r>
            <a:endParaRPr/>
          </a:p>
        </p:txBody>
      </p:sp>
      <p:pic>
        <p:nvPicPr>
          <p:cNvPr id="716" name="Google Shape;716;p107"/>
          <p:cNvPicPr preferRelativeResize="0"/>
          <p:nvPr/>
        </p:nvPicPr>
        <p:blipFill>
          <a:blip r:embed="rId3">
            <a:alphaModFix/>
          </a:blip>
          <a:stretch>
            <a:fillRect/>
          </a:stretch>
        </p:blipFill>
        <p:spPr>
          <a:xfrm>
            <a:off x="374750" y="901500"/>
            <a:ext cx="8229601" cy="263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21" name="Shape 721"/>
        <p:cNvGrpSpPr/>
        <p:nvPr/>
      </p:nvGrpSpPr>
      <p:grpSpPr>
        <a:xfrm>
          <a:off x="0" y="0"/>
          <a:ext cx="0" cy="0"/>
          <a:chOff x="0" y="0"/>
          <a:chExt cx="0" cy="0"/>
        </a:xfrm>
      </p:grpSpPr>
      <p:sp>
        <p:nvSpPr>
          <p:cNvPr id="722" name="Google Shape;722;p108"/>
          <p:cNvSpPr txBox="1"/>
          <p:nvPr>
            <p:ph type="title"/>
          </p:nvPr>
        </p:nvSpPr>
        <p:spPr>
          <a:xfrm>
            <a:off x="918600" y="112550"/>
            <a:ext cx="7306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200"/>
              <a:t>Beliefs and Values are:</a:t>
            </a:r>
            <a:endParaRPr sz="4200"/>
          </a:p>
        </p:txBody>
      </p:sp>
      <p:sp>
        <p:nvSpPr>
          <p:cNvPr id="723" name="Google Shape;723;p108"/>
          <p:cNvSpPr txBox="1"/>
          <p:nvPr/>
        </p:nvSpPr>
        <p:spPr>
          <a:xfrm>
            <a:off x="650100" y="1492625"/>
            <a:ext cx="8493900" cy="5022900"/>
          </a:xfrm>
          <a:prstGeom prst="rect">
            <a:avLst/>
          </a:prstGeom>
          <a:noFill/>
          <a:ln>
            <a:noFill/>
          </a:ln>
        </p:spPr>
        <p:txBody>
          <a:bodyPr anchorCtr="0" anchor="ctr" bIns="91425" lIns="91425" spcFirstLastPara="1" rIns="91425" wrap="square" tIns="91425">
            <a:noAutofit/>
          </a:bodyPr>
          <a:lstStyle/>
          <a:p>
            <a:pPr indent="-431800" lvl="0" marL="457200" rtl="0" algn="l">
              <a:lnSpc>
                <a:spcPct val="90000"/>
              </a:lnSpc>
              <a:spcBef>
                <a:spcPts val="1000"/>
              </a:spcBef>
              <a:spcAft>
                <a:spcPts val="0"/>
              </a:spcAft>
              <a:buClr>
                <a:schemeClr val="dk1"/>
              </a:buClr>
              <a:buSzPts val="3200"/>
              <a:buChar char="●"/>
            </a:pPr>
            <a:r>
              <a:rPr lang="en-US" sz="3200">
                <a:solidFill>
                  <a:schemeClr val="dk1"/>
                </a:solidFill>
              </a:rPr>
              <a:t>t</a:t>
            </a:r>
            <a:r>
              <a:rPr lang="en-US" sz="3200">
                <a:solidFill>
                  <a:schemeClr val="dk1"/>
                </a:solidFill>
              </a:rPr>
              <a:t>he products of experience</a:t>
            </a:r>
            <a:endParaRPr sz="3200">
              <a:solidFill>
                <a:schemeClr val="dk1"/>
              </a:solidFill>
            </a:endParaRPr>
          </a:p>
          <a:p>
            <a:pPr indent="-431800" lvl="0" marL="457200" rtl="0" algn="l">
              <a:lnSpc>
                <a:spcPct val="90000"/>
              </a:lnSpc>
              <a:spcBef>
                <a:spcPts val="0"/>
              </a:spcBef>
              <a:spcAft>
                <a:spcPts val="0"/>
              </a:spcAft>
              <a:buClr>
                <a:schemeClr val="dk1"/>
              </a:buClr>
              <a:buSzPts val="3200"/>
              <a:buChar char="●"/>
            </a:pPr>
            <a:r>
              <a:rPr lang="en-US" sz="3200">
                <a:solidFill>
                  <a:schemeClr val="dk1"/>
                </a:solidFill>
              </a:rPr>
              <a:t>impactful, even when not known or logical</a:t>
            </a:r>
            <a:endParaRPr sz="3200">
              <a:solidFill>
                <a:schemeClr val="dk1"/>
              </a:solidFill>
            </a:endParaRPr>
          </a:p>
          <a:p>
            <a:pPr indent="-431800" lvl="0" marL="457200" rtl="0" algn="l">
              <a:lnSpc>
                <a:spcPct val="90000"/>
              </a:lnSpc>
              <a:spcBef>
                <a:spcPts val="0"/>
              </a:spcBef>
              <a:spcAft>
                <a:spcPts val="0"/>
              </a:spcAft>
              <a:buClr>
                <a:schemeClr val="dk1"/>
              </a:buClr>
              <a:buSzPts val="3200"/>
              <a:buChar char="●"/>
            </a:pPr>
            <a:r>
              <a:rPr lang="en-US" sz="3200">
                <a:solidFill>
                  <a:schemeClr val="dk1"/>
                </a:solidFill>
              </a:rPr>
              <a:t>make up the self</a:t>
            </a:r>
            <a:endParaRPr sz="3200">
              <a:solidFill>
                <a:schemeClr val="dk1"/>
              </a:solidFill>
            </a:endParaRPr>
          </a:p>
          <a:p>
            <a:pPr indent="-431800" lvl="0" marL="457200" rtl="0" algn="l">
              <a:lnSpc>
                <a:spcPct val="90000"/>
              </a:lnSpc>
              <a:spcBef>
                <a:spcPts val="0"/>
              </a:spcBef>
              <a:spcAft>
                <a:spcPts val="0"/>
              </a:spcAft>
              <a:buClr>
                <a:schemeClr val="dk1"/>
              </a:buClr>
              <a:buSzPts val="3200"/>
              <a:buChar char="●"/>
            </a:pPr>
            <a:r>
              <a:rPr lang="en-US" sz="3200">
                <a:solidFill>
                  <a:schemeClr val="dk1"/>
                </a:solidFill>
              </a:rPr>
              <a:t>provide information about and access to the self</a:t>
            </a:r>
            <a:endParaRPr sz="3200">
              <a:solidFill>
                <a:schemeClr val="dk1"/>
              </a:solidFill>
            </a:endParaRPr>
          </a:p>
          <a:p>
            <a:pPr indent="-431800" lvl="0" marL="457200" rtl="0" algn="l">
              <a:lnSpc>
                <a:spcPct val="90000"/>
              </a:lnSpc>
              <a:spcBef>
                <a:spcPts val="0"/>
              </a:spcBef>
              <a:spcAft>
                <a:spcPts val="0"/>
              </a:spcAft>
              <a:buClr>
                <a:schemeClr val="dk1"/>
              </a:buClr>
              <a:buSzPts val="3200"/>
              <a:buChar char="●"/>
            </a:pPr>
            <a:r>
              <a:rPr lang="en-US" sz="3200">
                <a:solidFill>
                  <a:schemeClr val="dk1"/>
                </a:solidFill>
              </a:rPr>
              <a:t>not easily modified</a:t>
            </a:r>
            <a:endParaRPr sz="3200">
              <a:solidFill>
                <a:schemeClr val="dk1"/>
              </a:solidFill>
            </a:endParaRPr>
          </a:p>
          <a:p>
            <a:pPr indent="-431800" lvl="0" marL="457200" rtl="0" algn="l">
              <a:lnSpc>
                <a:spcPct val="90000"/>
              </a:lnSpc>
              <a:spcBef>
                <a:spcPts val="0"/>
              </a:spcBef>
              <a:spcAft>
                <a:spcPts val="0"/>
              </a:spcAft>
              <a:buClr>
                <a:schemeClr val="dk1"/>
              </a:buClr>
              <a:buSzPts val="3200"/>
              <a:buChar char="●"/>
            </a:pPr>
            <a:r>
              <a:rPr lang="en-US" sz="3200">
                <a:solidFill>
                  <a:schemeClr val="dk1"/>
                </a:solidFill>
              </a:rPr>
              <a:t>change other aspects of the self when they change</a:t>
            </a:r>
            <a:endParaRPr sz="3200">
              <a:solidFill>
                <a:schemeClr val="dk1"/>
              </a:solidFill>
            </a:endParaRPr>
          </a:p>
          <a:p>
            <a:pPr indent="0" lvl="0" marL="0" rtl="0" algn="l">
              <a:lnSpc>
                <a:spcPct val="90000"/>
              </a:lnSpc>
              <a:spcBef>
                <a:spcPts val="1000"/>
              </a:spcBef>
              <a:spcAft>
                <a:spcPts val="0"/>
              </a:spcAft>
              <a:buNone/>
            </a:pPr>
            <a:r>
              <a:t/>
            </a:r>
            <a:endParaRPr sz="2800">
              <a:solidFill>
                <a:schemeClr val="dk1"/>
              </a:solidFill>
            </a:endParaRPr>
          </a:p>
        </p:txBody>
      </p:sp>
      <p:pic>
        <p:nvPicPr>
          <p:cNvPr id="724" name="Google Shape;724;p108"/>
          <p:cNvPicPr preferRelativeResize="0"/>
          <p:nvPr/>
        </p:nvPicPr>
        <p:blipFill>
          <a:blip r:embed="rId3">
            <a:alphaModFix/>
          </a:blip>
          <a:stretch>
            <a:fillRect/>
          </a:stretch>
        </p:blipFill>
        <p:spPr>
          <a:xfrm>
            <a:off x="457200" y="992275"/>
            <a:ext cx="8229601" cy="263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28" name="Shape 728"/>
        <p:cNvGrpSpPr/>
        <p:nvPr/>
      </p:nvGrpSpPr>
      <p:grpSpPr>
        <a:xfrm>
          <a:off x="0" y="0"/>
          <a:ext cx="0" cy="0"/>
          <a:chOff x="0" y="0"/>
          <a:chExt cx="0" cy="0"/>
        </a:xfrm>
      </p:grpSpPr>
      <p:sp>
        <p:nvSpPr>
          <p:cNvPr id="729" name="Google Shape;729;p109"/>
          <p:cNvSpPr txBox="1"/>
          <p:nvPr>
            <p:ph type="title"/>
          </p:nvPr>
        </p:nvSpPr>
        <p:spPr>
          <a:xfrm>
            <a:off x="457200" y="1125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a:t>Development of the EI Self</a:t>
            </a:r>
            <a:endParaRPr b="0" i="0" sz="4400" u="none" cap="none" strike="noStrike">
              <a:solidFill>
                <a:schemeClr val="dk2"/>
              </a:solidFill>
              <a:latin typeface="Arial"/>
              <a:ea typeface="Arial"/>
              <a:cs typeface="Arial"/>
              <a:sym typeface="Arial"/>
            </a:endParaRPr>
          </a:p>
        </p:txBody>
      </p:sp>
      <p:pic>
        <p:nvPicPr>
          <p:cNvPr id="730" name="Google Shape;730;p109"/>
          <p:cNvPicPr preferRelativeResize="0"/>
          <p:nvPr/>
        </p:nvPicPr>
        <p:blipFill>
          <a:blip r:embed="rId3">
            <a:alphaModFix/>
          </a:blip>
          <a:stretch>
            <a:fillRect/>
          </a:stretch>
        </p:blipFill>
        <p:spPr>
          <a:xfrm>
            <a:off x="152400" y="1831975"/>
            <a:ext cx="2333625" cy="2657475"/>
          </a:xfrm>
          <a:prstGeom prst="rect">
            <a:avLst/>
          </a:prstGeom>
          <a:noFill/>
          <a:ln>
            <a:noFill/>
          </a:ln>
        </p:spPr>
      </p:pic>
      <p:pic>
        <p:nvPicPr>
          <p:cNvPr id="731" name="Google Shape;731;p109"/>
          <p:cNvPicPr preferRelativeResize="0"/>
          <p:nvPr/>
        </p:nvPicPr>
        <p:blipFill>
          <a:blip r:embed="rId4">
            <a:alphaModFix/>
          </a:blip>
          <a:stretch>
            <a:fillRect/>
          </a:stretch>
        </p:blipFill>
        <p:spPr>
          <a:xfrm>
            <a:off x="2638425" y="1570038"/>
            <a:ext cx="3124200" cy="3181350"/>
          </a:xfrm>
          <a:prstGeom prst="rect">
            <a:avLst/>
          </a:prstGeom>
          <a:noFill/>
          <a:ln>
            <a:noFill/>
          </a:ln>
        </p:spPr>
      </p:pic>
      <p:pic>
        <p:nvPicPr>
          <p:cNvPr id="732" name="Google Shape;732;p109"/>
          <p:cNvPicPr preferRelativeResize="0"/>
          <p:nvPr/>
        </p:nvPicPr>
        <p:blipFill>
          <a:blip r:embed="rId5">
            <a:alphaModFix/>
          </a:blip>
          <a:stretch>
            <a:fillRect/>
          </a:stretch>
        </p:blipFill>
        <p:spPr>
          <a:xfrm>
            <a:off x="5915025" y="1402675"/>
            <a:ext cx="3076575" cy="3516086"/>
          </a:xfrm>
          <a:prstGeom prst="rect">
            <a:avLst/>
          </a:prstGeom>
          <a:noFill/>
          <a:ln>
            <a:noFill/>
          </a:ln>
        </p:spPr>
      </p:pic>
      <p:pic>
        <p:nvPicPr>
          <p:cNvPr id="733" name="Google Shape;733;p109"/>
          <p:cNvPicPr preferRelativeResize="0"/>
          <p:nvPr/>
        </p:nvPicPr>
        <p:blipFill>
          <a:blip r:embed="rId6">
            <a:alphaModFix/>
          </a:blip>
          <a:stretch>
            <a:fillRect/>
          </a:stretch>
        </p:blipFill>
        <p:spPr>
          <a:xfrm>
            <a:off x="457200" y="992275"/>
            <a:ext cx="8229601" cy="263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pic>
        <p:nvPicPr>
          <p:cNvPr id="738" name="Google Shape;738;p110"/>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739" name="Google Shape;739;p110"/>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740" name="Google Shape;740;p110"/>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Guided Practice</a:t>
            </a:r>
            <a:endParaRPr b="0" i="0" sz="4800" u="none" cap="none" strike="noStrike">
              <a:solidFill>
                <a:srgbClr val="2D5476"/>
              </a:solidFill>
              <a:latin typeface="Arial Black"/>
              <a:ea typeface="Arial Black"/>
              <a:cs typeface="Arial Black"/>
              <a:sym typeface="Arial Black"/>
            </a:endParaRPr>
          </a:p>
        </p:txBody>
      </p:sp>
      <p:sp>
        <p:nvSpPr>
          <p:cNvPr id="741" name="Google Shape;741;p110"/>
          <p:cNvSpPr txBox="1"/>
          <p:nvPr/>
        </p:nvSpPr>
        <p:spPr>
          <a:xfrm>
            <a:off x="1148100" y="28718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Applying EI Self Theory</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742" name="Google Shape;742;p110"/>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47" name="Shape 747"/>
        <p:cNvGrpSpPr/>
        <p:nvPr/>
      </p:nvGrpSpPr>
      <p:grpSpPr>
        <a:xfrm>
          <a:off x="0" y="0"/>
          <a:ext cx="0" cy="0"/>
          <a:chOff x="0" y="0"/>
          <a:chExt cx="0" cy="0"/>
        </a:xfrm>
      </p:grpSpPr>
      <p:sp>
        <p:nvSpPr>
          <p:cNvPr id="748" name="Google Shape;748;p111"/>
          <p:cNvSpPr txBox="1"/>
          <p:nvPr>
            <p:ph type="title"/>
          </p:nvPr>
        </p:nvSpPr>
        <p:spPr>
          <a:xfrm>
            <a:off x="45720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600"/>
              <a:t>Source of Beliefs Structure: </a:t>
            </a:r>
            <a:endParaRPr sz="3600"/>
          </a:p>
          <a:p>
            <a:pPr indent="0" lvl="0" marL="0" rtl="0" algn="ctr">
              <a:spcBef>
                <a:spcPts val="0"/>
              </a:spcBef>
              <a:spcAft>
                <a:spcPts val="0"/>
              </a:spcAft>
              <a:buNone/>
            </a:pPr>
            <a:r>
              <a:rPr lang="en-US" sz="3600"/>
              <a:t>Formative Variables</a:t>
            </a:r>
            <a:endParaRPr sz="3600"/>
          </a:p>
        </p:txBody>
      </p:sp>
      <p:sp>
        <p:nvSpPr>
          <p:cNvPr id="749" name="Google Shape;749;p111"/>
          <p:cNvSpPr txBox="1"/>
          <p:nvPr>
            <p:ph idx="1" type="body"/>
          </p:nvPr>
        </p:nvSpPr>
        <p:spPr>
          <a:xfrm>
            <a:off x="624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Clr>
                <a:schemeClr val="dk1"/>
              </a:buClr>
              <a:buSzPts val="1100"/>
              <a:buFont typeface="Arial"/>
              <a:buNone/>
            </a:pPr>
            <a:r>
              <a:t/>
            </a:r>
            <a:endParaRPr/>
          </a:p>
          <a:p>
            <a:pPr indent="0" lvl="0" marL="0" rtl="0" algn="l">
              <a:spcBef>
                <a:spcPts val="640"/>
              </a:spcBef>
              <a:spcAft>
                <a:spcPts val="0"/>
              </a:spcAft>
              <a:buClr>
                <a:schemeClr val="dk1"/>
              </a:buClr>
              <a:buSzPts val="1100"/>
              <a:buFont typeface="Arial"/>
              <a:buNone/>
            </a:pPr>
            <a:r>
              <a:t/>
            </a:r>
            <a:endParaRPr/>
          </a:p>
          <a:p>
            <a:pPr indent="0" lvl="0" marL="0" rtl="0" algn="l">
              <a:spcBef>
                <a:spcPts val="640"/>
              </a:spcBef>
              <a:spcAft>
                <a:spcPts val="0"/>
              </a:spcAft>
              <a:buNone/>
            </a:pPr>
            <a:r>
              <a:t/>
            </a:r>
            <a:endParaRPr/>
          </a:p>
        </p:txBody>
      </p:sp>
      <p:pic>
        <p:nvPicPr>
          <p:cNvPr id="750" name="Google Shape;750;p111"/>
          <p:cNvPicPr preferRelativeResize="0"/>
          <p:nvPr/>
        </p:nvPicPr>
        <p:blipFill>
          <a:blip r:embed="rId3">
            <a:alphaModFix/>
          </a:blip>
          <a:stretch>
            <a:fillRect/>
          </a:stretch>
        </p:blipFill>
        <p:spPr>
          <a:xfrm>
            <a:off x="263200" y="1154637"/>
            <a:ext cx="5641100" cy="5417225"/>
          </a:xfrm>
          <a:prstGeom prst="rect">
            <a:avLst/>
          </a:prstGeom>
          <a:noFill/>
          <a:ln>
            <a:noFill/>
          </a:ln>
        </p:spPr>
      </p:pic>
      <p:sp>
        <p:nvSpPr>
          <p:cNvPr id="751" name="Google Shape;751;p111"/>
          <p:cNvSpPr txBox="1"/>
          <p:nvPr/>
        </p:nvSpPr>
        <p:spPr>
          <a:xfrm>
            <a:off x="6182000" y="1260550"/>
            <a:ext cx="2339700" cy="419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Step 1: Sketch a personal culture model like this one on a piece of paper.  Take just a few minutes to think about fundamental facets of what makes you who you are.  You don’t have to use these examples. Now, choose one facet to focus on in Step 2.</a:t>
            </a:r>
            <a:endParaRPr sz="18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752" name="Google Shape;752;p111"/>
          <p:cNvPicPr preferRelativeResize="0"/>
          <p:nvPr/>
        </p:nvPicPr>
        <p:blipFill rotWithShape="1">
          <a:blip r:embed="rId4">
            <a:alphaModFix/>
          </a:blip>
          <a:srcRect b="0" l="0" r="0" t="0"/>
          <a:stretch/>
        </p:blipFill>
        <p:spPr>
          <a:xfrm>
            <a:off x="6937018" y="5512675"/>
            <a:ext cx="2043132" cy="1143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pic>
        <p:nvPicPr>
          <p:cNvPr id="455" name="Google Shape;455;p76"/>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456" name="Google Shape;456;p76"/>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457" name="Google Shape;457;p76"/>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Guided Practice</a:t>
            </a:r>
            <a:endParaRPr b="0" i="0" sz="4800" u="none" cap="none" strike="noStrike">
              <a:solidFill>
                <a:srgbClr val="2D5476"/>
              </a:solidFill>
              <a:latin typeface="Arial Black"/>
              <a:ea typeface="Arial Black"/>
              <a:cs typeface="Arial Black"/>
              <a:sym typeface="Arial Black"/>
            </a:endParaRPr>
          </a:p>
        </p:txBody>
      </p:sp>
      <p:sp>
        <p:nvSpPr>
          <p:cNvPr id="458" name="Google Shape;458;p76"/>
          <p:cNvSpPr txBox="1"/>
          <p:nvPr/>
        </p:nvSpPr>
        <p:spPr>
          <a:xfrm>
            <a:off x="1148100" y="28718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Group Debriefing Demonstration</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459" name="Google Shape;459;p76"/>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57" name="Shape 757"/>
        <p:cNvGrpSpPr/>
        <p:nvPr/>
      </p:nvGrpSpPr>
      <p:grpSpPr>
        <a:xfrm>
          <a:off x="0" y="0"/>
          <a:ext cx="0" cy="0"/>
          <a:chOff x="0" y="0"/>
          <a:chExt cx="0" cy="0"/>
        </a:xfrm>
      </p:grpSpPr>
      <p:sp>
        <p:nvSpPr>
          <p:cNvPr id="758" name="Google Shape;758;p112"/>
          <p:cNvSpPr txBox="1"/>
          <p:nvPr/>
        </p:nvSpPr>
        <p:spPr>
          <a:xfrm>
            <a:off x="6360000" y="1528050"/>
            <a:ext cx="2339700" cy="38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Step 2: Think about all the environmental or contextual factors that play a role in this aspect of your identity. There are some examples on this slide but you can certainly add others. Now, choose one contextual factor to focus on in Step 3.</a:t>
            </a:r>
            <a:endParaRPr/>
          </a:p>
        </p:txBody>
      </p:sp>
      <p:sp>
        <p:nvSpPr>
          <p:cNvPr id="759" name="Google Shape;759;p112"/>
          <p:cNvSpPr/>
          <p:nvPr/>
        </p:nvSpPr>
        <p:spPr>
          <a:xfrm>
            <a:off x="2838375" y="3332425"/>
            <a:ext cx="1155300" cy="11430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Gender</a:t>
            </a:r>
            <a:endParaRPr/>
          </a:p>
        </p:txBody>
      </p:sp>
      <p:sp>
        <p:nvSpPr>
          <p:cNvPr id="760" name="Google Shape;760;p112"/>
          <p:cNvSpPr/>
          <p:nvPr/>
        </p:nvSpPr>
        <p:spPr>
          <a:xfrm>
            <a:off x="1002100" y="2002963"/>
            <a:ext cx="1403700" cy="14037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Family</a:t>
            </a:r>
            <a:endParaRPr/>
          </a:p>
        </p:txBody>
      </p:sp>
      <p:sp>
        <p:nvSpPr>
          <p:cNvPr id="761" name="Google Shape;761;p112"/>
          <p:cNvSpPr/>
          <p:nvPr/>
        </p:nvSpPr>
        <p:spPr>
          <a:xfrm>
            <a:off x="2714175" y="1234175"/>
            <a:ext cx="1403700" cy="14037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Education</a:t>
            </a:r>
            <a:endParaRPr/>
          </a:p>
        </p:txBody>
      </p:sp>
      <p:sp>
        <p:nvSpPr>
          <p:cNvPr id="762" name="Google Shape;762;p112"/>
          <p:cNvSpPr/>
          <p:nvPr/>
        </p:nvSpPr>
        <p:spPr>
          <a:xfrm>
            <a:off x="983750" y="4091500"/>
            <a:ext cx="1403700" cy="14037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Friends</a:t>
            </a:r>
            <a:endParaRPr/>
          </a:p>
        </p:txBody>
      </p:sp>
      <p:sp>
        <p:nvSpPr>
          <p:cNvPr id="763" name="Google Shape;763;p112"/>
          <p:cNvSpPr/>
          <p:nvPr/>
        </p:nvSpPr>
        <p:spPr>
          <a:xfrm>
            <a:off x="2714175" y="5280025"/>
            <a:ext cx="1403700" cy="14037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Travel</a:t>
            </a:r>
            <a:endParaRPr/>
          </a:p>
        </p:txBody>
      </p:sp>
      <p:sp>
        <p:nvSpPr>
          <p:cNvPr id="764" name="Google Shape;764;p112"/>
          <p:cNvSpPr/>
          <p:nvPr/>
        </p:nvSpPr>
        <p:spPr>
          <a:xfrm>
            <a:off x="4325075" y="2092375"/>
            <a:ext cx="1403700" cy="14037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Media</a:t>
            </a:r>
            <a:endParaRPr/>
          </a:p>
        </p:txBody>
      </p:sp>
      <p:sp>
        <p:nvSpPr>
          <p:cNvPr id="765" name="Google Shape;765;p112"/>
          <p:cNvSpPr/>
          <p:nvPr/>
        </p:nvSpPr>
        <p:spPr>
          <a:xfrm>
            <a:off x="4444600" y="4131000"/>
            <a:ext cx="1403700" cy="14037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t>Workplace</a:t>
            </a:r>
            <a:endParaRPr sz="1300"/>
          </a:p>
        </p:txBody>
      </p:sp>
      <p:sp>
        <p:nvSpPr>
          <p:cNvPr id="766" name="Google Shape;766;p112"/>
          <p:cNvSpPr txBox="1"/>
          <p:nvPr/>
        </p:nvSpPr>
        <p:spPr>
          <a:xfrm>
            <a:off x="0" y="0"/>
            <a:ext cx="9096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chemeClr val="dk1"/>
                </a:solidFill>
              </a:rPr>
              <a:t>Source of Beliefs Structure: </a:t>
            </a:r>
            <a:endParaRPr sz="3600">
              <a:solidFill>
                <a:schemeClr val="dk1"/>
              </a:solidFill>
            </a:endParaRPr>
          </a:p>
          <a:p>
            <a:pPr indent="0" lvl="0" marL="0" rtl="0" algn="ctr">
              <a:spcBef>
                <a:spcPts val="0"/>
              </a:spcBef>
              <a:spcAft>
                <a:spcPts val="0"/>
              </a:spcAft>
              <a:buNone/>
            </a:pPr>
            <a:r>
              <a:rPr lang="en-US" sz="3600">
                <a:solidFill>
                  <a:schemeClr val="dk1"/>
                </a:solidFill>
              </a:rPr>
              <a:t>Formative Variables</a:t>
            </a:r>
            <a:endParaRPr/>
          </a:p>
        </p:txBody>
      </p:sp>
      <p:pic>
        <p:nvPicPr>
          <p:cNvPr id="767" name="Google Shape;767;p112"/>
          <p:cNvPicPr preferRelativeResize="0"/>
          <p:nvPr/>
        </p:nvPicPr>
        <p:blipFill rotWithShape="1">
          <a:blip r:embed="rId3">
            <a:alphaModFix/>
          </a:blip>
          <a:srcRect b="0" l="0" r="0" t="0"/>
          <a:stretch/>
        </p:blipFill>
        <p:spPr>
          <a:xfrm>
            <a:off x="6855993" y="5495200"/>
            <a:ext cx="2043132" cy="1143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72" name="Shape 772"/>
        <p:cNvGrpSpPr/>
        <p:nvPr/>
      </p:nvGrpSpPr>
      <p:grpSpPr>
        <a:xfrm>
          <a:off x="0" y="0"/>
          <a:ext cx="0" cy="0"/>
          <a:chOff x="0" y="0"/>
          <a:chExt cx="0" cy="0"/>
        </a:xfrm>
      </p:grpSpPr>
      <p:sp>
        <p:nvSpPr>
          <p:cNvPr id="773" name="Google Shape;773;p113"/>
          <p:cNvSpPr txBox="1"/>
          <p:nvPr/>
        </p:nvSpPr>
        <p:spPr>
          <a:xfrm>
            <a:off x="6229900" y="1184875"/>
            <a:ext cx="2575500" cy="46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1800"/>
              <a:t>Step 3: </a:t>
            </a:r>
            <a:r>
              <a:rPr lang="en-US" sz="1800"/>
              <a:t>Based on the facet you chose from the first step and the contextual factor from the second step,  consider how conversations, memories of images or media, stories shared by family or friends may have impacted what you believe about this facet of yourself. See the graphic to the left for a model.</a:t>
            </a:r>
            <a:endParaRPr/>
          </a:p>
        </p:txBody>
      </p:sp>
      <p:sp>
        <p:nvSpPr>
          <p:cNvPr id="774" name="Google Shape;774;p113"/>
          <p:cNvSpPr/>
          <p:nvPr/>
        </p:nvSpPr>
        <p:spPr>
          <a:xfrm>
            <a:off x="946403" y="5109705"/>
            <a:ext cx="1109100" cy="11142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Gender</a:t>
            </a:r>
            <a:endParaRPr/>
          </a:p>
        </p:txBody>
      </p:sp>
      <p:sp>
        <p:nvSpPr>
          <p:cNvPr id="775" name="Google Shape;775;p113"/>
          <p:cNvSpPr/>
          <p:nvPr/>
        </p:nvSpPr>
        <p:spPr>
          <a:xfrm>
            <a:off x="1961349" y="3383900"/>
            <a:ext cx="1445700" cy="13683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Education</a:t>
            </a:r>
            <a:endParaRPr/>
          </a:p>
        </p:txBody>
      </p:sp>
      <p:cxnSp>
        <p:nvCxnSpPr>
          <p:cNvPr id="776" name="Google Shape;776;p113"/>
          <p:cNvCxnSpPr/>
          <p:nvPr/>
        </p:nvCxnSpPr>
        <p:spPr>
          <a:xfrm flipH="1" rot="10800000">
            <a:off x="1680596" y="4594293"/>
            <a:ext cx="515400" cy="515400"/>
          </a:xfrm>
          <a:prstGeom prst="straightConnector1">
            <a:avLst/>
          </a:prstGeom>
          <a:noFill/>
          <a:ln cap="flat" cmpd="sng" w="9525">
            <a:solidFill>
              <a:schemeClr val="dk2"/>
            </a:solidFill>
            <a:prstDash val="solid"/>
            <a:round/>
            <a:headEnd len="med" w="med" type="none"/>
            <a:tailEnd len="med" w="med" type="none"/>
          </a:ln>
        </p:spPr>
      </p:cxnSp>
      <p:sp>
        <p:nvSpPr>
          <p:cNvPr id="777" name="Google Shape;777;p113"/>
          <p:cNvSpPr/>
          <p:nvPr/>
        </p:nvSpPr>
        <p:spPr>
          <a:xfrm rot="-2456280">
            <a:off x="592321" y="1611228"/>
            <a:ext cx="1943557" cy="1791474"/>
          </a:xfrm>
          <a:prstGeom prst="wedgeEllipseCallout">
            <a:avLst>
              <a:gd fmla="val -20833" name="adj1"/>
              <a:gd fmla="val 625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Elementary School: Scolded for being “unlady like” when climbing</a:t>
            </a:r>
            <a:r>
              <a:rPr lang="en-US"/>
              <a:t> </a:t>
            </a:r>
            <a:r>
              <a:rPr lang="en-US"/>
              <a:t>in a dress</a:t>
            </a:r>
            <a:endParaRPr/>
          </a:p>
        </p:txBody>
      </p:sp>
      <p:sp>
        <p:nvSpPr>
          <p:cNvPr id="778" name="Google Shape;778;p113"/>
          <p:cNvSpPr/>
          <p:nvPr/>
        </p:nvSpPr>
        <p:spPr>
          <a:xfrm rot="476">
            <a:off x="2541491" y="1084050"/>
            <a:ext cx="2164500" cy="2060700"/>
          </a:xfrm>
          <a:prstGeom prst="wedgeEllipseCallout">
            <a:avLst>
              <a:gd fmla="val -20833" name="adj1"/>
              <a:gd fmla="val 625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High School: Males are athletes and focus of events, females are cheerleaders on sidelin</a:t>
            </a:r>
            <a:r>
              <a:rPr lang="en-US"/>
              <a:t>e</a:t>
            </a:r>
            <a:r>
              <a:rPr lang="en-US"/>
              <a:t>s</a:t>
            </a:r>
            <a:endParaRPr/>
          </a:p>
        </p:txBody>
      </p:sp>
      <p:sp>
        <p:nvSpPr>
          <p:cNvPr id="779" name="Google Shape;779;p113"/>
          <p:cNvSpPr/>
          <p:nvPr/>
        </p:nvSpPr>
        <p:spPr>
          <a:xfrm rot="4195029">
            <a:off x="3912964" y="2855198"/>
            <a:ext cx="2193789" cy="2033149"/>
          </a:xfrm>
          <a:prstGeom prst="wedgeEllipseCallout">
            <a:avLst>
              <a:gd fmla="val -20833" name="adj1"/>
              <a:gd fmla="val 625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High School: Male math teacher encouraged girls to learn math for science careers</a:t>
            </a:r>
            <a:endParaRPr/>
          </a:p>
        </p:txBody>
      </p:sp>
      <p:sp>
        <p:nvSpPr>
          <p:cNvPr id="780" name="Google Shape;780;p113"/>
          <p:cNvSpPr/>
          <p:nvPr/>
        </p:nvSpPr>
        <p:spPr>
          <a:xfrm rot="6819610">
            <a:off x="2806264" y="4693828"/>
            <a:ext cx="2078189" cy="1945964"/>
          </a:xfrm>
          <a:prstGeom prst="wedgeEllipseCallout">
            <a:avLst>
              <a:gd fmla="val -20833" name="adj1"/>
              <a:gd fmla="val 625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Middle Sch</a:t>
            </a:r>
            <a:r>
              <a:rPr lang="en-US"/>
              <a:t>o</a:t>
            </a:r>
            <a:r>
              <a:rPr lang="en-US"/>
              <a:t>ol: Teased for slower physical development </a:t>
            </a:r>
            <a:endParaRPr/>
          </a:p>
        </p:txBody>
      </p:sp>
      <p:sp>
        <p:nvSpPr>
          <p:cNvPr id="781" name="Google Shape;781;p113"/>
          <p:cNvSpPr txBox="1"/>
          <p:nvPr/>
        </p:nvSpPr>
        <p:spPr>
          <a:xfrm>
            <a:off x="0" y="0"/>
            <a:ext cx="9096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chemeClr val="dk1"/>
                </a:solidFill>
              </a:rPr>
              <a:t>Source of Beliefs Structure: </a:t>
            </a:r>
            <a:endParaRPr sz="3600">
              <a:solidFill>
                <a:schemeClr val="dk1"/>
              </a:solidFill>
            </a:endParaRPr>
          </a:p>
          <a:p>
            <a:pPr indent="0" lvl="0" marL="0" rtl="0" algn="ctr">
              <a:spcBef>
                <a:spcPts val="0"/>
              </a:spcBef>
              <a:spcAft>
                <a:spcPts val="0"/>
              </a:spcAft>
              <a:buNone/>
            </a:pPr>
            <a:r>
              <a:rPr lang="en-US" sz="3600">
                <a:solidFill>
                  <a:schemeClr val="dk1"/>
                </a:solidFill>
              </a:rPr>
              <a:t>Formative Variables</a:t>
            </a:r>
            <a:endParaRPr/>
          </a:p>
        </p:txBody>
      </p:sp>
      <p:pic>
        <p:nvPicPr>
          <p:cNvPr id="782" name="Google Shape;782;p113"/>
          <p:cNvPicPr preferRelativeResize="0"/>
          <p:nvPr/>
        </p:nvPicPr>
        <p:blipFill rotWithShape="1">
          <a:blip r:embed="rId3">
            <a:alphaModFix/>
          </a:blip>
          <a:srcRect b="0" l="0" r="0" t="0"/>
          <a:stretch/>
        </p:blipFill>
        <p:spPr>
          <a:xfrm>
            <a:off x="6937018" y="5512675"/>
            <a:ext cx="2043132" cy="1143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87" name="Shape 787"/>
        <p:cNvGrpSpPr/>
        <p:nvPr/>
      </p:nvGrpSpPr>
      <p:grpSpPr>
        <a:xfrm>
          <a:off x="0" y="0"/>
          <a:ext cx="0" cy="0"/>
          <a:chOff x="0" y="0"/>
          <a:chExt cx="0" cy="0"/>
        </a:xfrm>
      </p:grpSpPr>
      <p:sp>
        <p:nvSpPr>
          <p:cNvPr id="788" name="Google Shape;788;p114"/>
          <p:cNvSpPr txBox="1"/>
          <p:nvPr/>
        </p:nvSpPr>
        <p:spPr>
          <a:xfrm>
            <a:off x="5350475" y="2366663"/>
            <a:ext cx="2339700" cy="21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Step 4: Put the examples you generated in Step 3 in the language of EI Theory. </a:t>
            </a:r>
            <a:endParaRPr/>
          </a:p>
        </p:txBody>
      </p:sp>
      <p:sp>
        <p:nvSpPr>
          <p:cNvPr id="789" name="Google Shape;789;p114"/>
          <p:cNvSpPr/>
          <p:nvPr/>
        </p:nvSpPr>
        <p:spPr>
          <a:xfrm>
            <a:off x="496275" y="4687100"/>
            <a:ext cx="1965300" cy="18981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What needs did you have?</a:t>
            </a:r>
            <a:endParaRPr/>
          </a:p>
        </p:txBody>
      </p:sp>
      <p:sp>
        <p:nvSpPr>
          <p:cNvPr id="790" name="Google Shape;790;p114"/>
          <p:cNvSpPr/>
          <p:nvPr/>
        </p:nvSpPr>
        <p:spPr>
          <a:xfrm>
            <a:off x="3469200" y="4687100"/>
            <a:ext cx="1965300" cy="18555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How were those needs met or not met?</a:t>
            </a:r>
            <a:endParaRPr/>
          </a:p>
        </p:txBody>
      </p:sp>
      <p:sp>
        <p:nvSpPr>
          <p:cNvPr id="791" name="Google Shape;791;p114"/>
          <p:cNvSpPr/>
          <p:nvPr/>
        </p:nvSpPr>
        <p:spPr>
          <a:xfrm>
            <a:off x="6579425" y="4685300"/>
            <a:ext cx="1965300" cy="1855500"/>
          </a:xfrm>
          <a:prstGeom prst="ellipse">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How did those experiences shape your beliefs and values?</a:t>
            </a:r>
            <a:endParaRPr sz="1300"/>
          </a:p>
        </p:txBody>
      </p:sp>
      <p:sp>
        <p:nvSpPr>
          <p:cNvPr id="792" name="Google Shape;792;p114"/>
          <p:cNvSpPr txBox="1"/>
          <p:nvPr/>
        </p:nvSpPr>
        <p:spPr>
          <a:xfrm>
            <a:off x="0" y="0"/>
            <a:ext cx="9096600" cy="114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solidFill>
                  <a:schemeClr val="dk1"/>
                </a:solidFill>
              </a:rPr>
              <a:t>Source of Beliefs Structure: </a:t>
            </a:r>
            <a:endParaRPr sz="3600">
              <a:solidFill>
                <a:schemeClr val="dk1"/>
              </a:solidFill>
            </a:endParaRPr>
          </a:p>
          <a:p>
            <a:pPr indent="0" lvl="0" marL="0" rtl="0" algn="ctr">
              <a:spcBef>
                <a:spcPts val="0"/>
              </a:spcBef>
              <a:spcAft>
                <a:spcPts val="0"/>
              </a:spcAft>
              <a:buNone/>
            </a:pPr>
            <a:r>
              <a:rPr lang="en-US" sz="3600">
                <a:solidFill>
                  <a:schemeClr val="dk1"/>
                </a:solidFill>
              </a:rPr>
              <a:t>Formative Variables</a:t>
            </a:r>
            <a:endParaRPr/>
          </a:p>
        </p:txBody>
      </p:sp>
      <p:pic>
        <p:nvPicPr>
          <p:cNvPr id="793" name="Google Shape;793;p114"/>
          <p:cNvPicPr preferRelativeResize="0"/>
          <p:nvPr/>
        </p:nvPicPr>
        <p:blipFill>
          <a:blip r:embed="rId3">
            <a:alphaModFix/>
          </a:blip>
          <a:stretch>
            <a:fillRect/>
          </a:stretch>
        </p:blipFill>
        <p:spPr>
          <a:xfrm>
            <a:off x="1447800" y="1503950"/>
            <a:ext cx="3124200" cy="3181350"/>
          </a:xfrm>
          <a:prstGeom prst="rect">
            <a:avLst/>
          </a:prstGeom>
          <a:noFill/>
          <a:ln>
            <a:noFill/>
          </a:ln>
        </p:spPr>
      </p:pic>
      <p:sp>
        <p:nvSpPr>
          <p:cNvPr id="794" name="Google Shape;794;p114"/>
          <p:cNvSpPr/>
          <p:nvPr/>
        </p:nvSpPr>
        <p:spPr>
          <a:xfrm>
            <a:off x="2663498" y="5470243"/>
            <a:ext cx="569400" cy="243000"/>
          </a:xfrm>
          <a:prstGeom prst="right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14"/>
          <p:cNvSpPr/>
          <p:nvPr/>
        </p:nvSpPr>
        <p:spPr>
          <a:xfrm rot="-3622">
            <a:off x="5694478" y="5514652"/>
            <a:ext cx="569400" cy="243000"/>
          </a:xfrm>
          <a:prstGeom prst="right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6" name="Google Shape;796;p114"/>
          <p:cNvPicPr preferRelativeResize="0"/>
          <p:nvPr/>
        </p:nvPicPr>
        <p:blipFill>
          <a:blip r:embed="rId4">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01" name="Shape 801"/>
        <p:cNvGrpSpPr/>
        <p:nvPr/>
      </p:nvGrpSpPr>
      <p:grpSpPr>
        <a:xfrm>
          <a:off x="0" y="0"/>
          <a:ext cx="0" cy="0"/>
          <a:chOff x="0" y="0"/>
          <a:chExt cx="0" cy="0"/>
        </a:xfrm>
      </p:grpSpPr>
      <p:sp>
        <p:nvSpPr>
          <p:cNvPr id="802" name="Google Shape;802;p115"/>
          <p:cNvSpPr txBox="1"/>
          <p:nvPr>
            <p:ph type="title"/>
          </p:nvPr>
        </p:nvSpPr>
        <p:spPr>
          <a:xfrm>
            <a:off x="457200" y="1125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Break</a:t>
            </a:r>
            <a:endParaRPr>
              <a:latin typeface="Arial"/>
              <a:ea typeface="Arial"/>
              <a:cs typeface="Arial"/>
              <a:sym typeface="Arial"/>
            </a:endParaRPr>
          </a:p>
        </p:txBody>
      </p:sp>
      <p:pic>
        <p:nvPicPr>
          <p:cNvPr id="803" name="Google Shape;803;p115"/>
          <p:cNvPicPr preferRelativeResize="0"/>
          <p:nvPr/>
        </p:nvPicPr>
        <p:blipFill>
          <a:blip r:embed="rId3">
            <a:alphaModFix/>
          </a:blip>
          <a:stretch>
            <a:fillRect/>
          </a:stretch>
        </p:blipFill>
        <p:spPr>
          <a:xfrm>
            <a:off x="457200" y="992275"/>
            <a:ext cx="8229601" cy="263275"/>
          </a:xfrm>
          <a:prstGeom prst="rect">
            <a:avLst/>
          </a:prstGeom>
          <a:noFill/>
          <a:ln>
            <a:noFill/>
          </a:ln>
        </p:spPr>
      </p:pic>
      <p:pic>
        <p:nvPicPr>
          <p:cNvPr descr="HQ: http://www.youtube.com/watch?v=GONLjcx7bzc&amp;fmt=18 &#10;Another track ;)" id="804" name="Google Shape;804;p115" title="DON´T LOOK AT THIS CHICKEN">
            <a:hlinkClick r:id="rId4"/>
          </p:cNvPr>
          <p:cNvPicPr preferRelativeResize="0"/>
          <p:nvPr/>
        </p:nvPicPr>
        <p:blipFill>
          <a:blip r:embed="rId5">
            <a:alphaModFix/>
          </a:blip>
          <a:stretch>
            <a:fillRect/>
          </a:stretch>
        </p:blipFill>
        <p:spPr>
          <a:xfrm>
            <a:off x="2557500" y="1820238"/>
            <a:ext cx="4572000" cy="3429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09" name="Shape 809"/>
        <p:cNvGrpSpPr/>
        <p:nvPr/>
      </p:nvGrpSpPr>
      <p:grpSpPr>
        <a:xfrm>
          <a:off x="0" y="0"/>
          <a:ext cx="0" cy="0"/>
          <a:chOff x="0" y="0"/>
          <a:chExt cx="0" cy="0"/>
        </a:xfrm>
      </p:grpSpPr>
      <p:sp>
        <p:nvSpPr>
          <p:cNvPr id="810" name="Google Shape;810;p116"/>
          <p:cNvSpPr txBox="1"/>
          <p:nvPr>
            <p:ph type="title"/>
          </p:nvPr>
        </p:nvSpPr>
        <p:spPr>
          <a:xfrm>
            <a:off x="457200" y="1125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Transformative Learning Theory</a:t>
            </a:r>
            <a:endParaRPr>
              <a:latin typeface="Arial"/>
              <a:ea typeface="Arial"/>
              <a:cs typeface="Arial"/>
              <a:sym typeface="Arial"/>
            </a:endParaRPr>
          </a:p>
        </p:txBody>
      </p:sp>
      <p:sp>
        <p:nvSpPr>
          <p:cNvPr id="811" name="Google Shape;811;p116"/>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latin typeface="Arial"/>
                <a:ea typeface="Arial"/>
                <a:cs typeface="Arial"/>
                <a:sym typeface="Arial"/>
              </a:rPr>
              <a:t>PAIR/SHARE: </a:t>
            </a:r>
            <a:endParaRPr>
              <a:latin typeface="Arial"/>
              <a:ea typeface="Arial"/>
              <a:cs typeface="Arial"/>
              <a:sym typeface="Arial"/>
            </a:endParaRPr>
          </a:p>
          <a:p>
            <a:pPr indent="0" lvl="0" marL="457200" rtl="0" algn="l">
              <a:spcBef>
                <a:spcPts val="640"/>
              </a:spcBef>
              <a:spcAft>
                <a:spcPts val="0"/>
              </a:spcAft>
              <a:buNone/>
            </a:pPr>
            <a:r>
              <a:rPr lang="en-US">
                <a:latin typeface="Arial"/>
                <a:ea typeface="Arial"/>
                <a:cs typeface="Arial"/>
                <a:sym typeface="Arial"/>
              </a:rPr>
              <a:t>1. What sets Transformative Learning apart from learning in general?</a:t>
            </a:r>
            <a:endParaRPr>
              <a:latin typeface="Arial"/>
              <a:ea typeface="Arial"/>
              <a:cs typeface="Arial"/>
              <a:sym typeface="Arial"/>
            </a:endParaRPr>
          </a:p>
          <a:p>
            <a:pPr indent="0" lvl="0" marL="457200" rtl="0" algn="l">
              <a:spcBef>
                <a:spcPts val="640"/>
              </a:spcBef>
              <a:spcAft>
                <a:spcPts val="0"/>
              </a:spcAft>
              <a:buNone/>
            </a:pPr>
            <a:r>
              <a:rPr lang="en-US">
                <a:latin typeface="Arial"/>
                <a:ea typeface="Arial"/>
                <a:cs typeface="Arial"/>
                <a:sym typeface="Arial"/>
              </a:rPr>
              <a:t>2. What are some situations you have been in, in which you think you have experienced transformative learning?</a:t>
            </a:r>
            <a:endParaRPr>
              <a:latin typeface="Arial"/>
              <a:ea typeface="Arial"/>
              <a:cs typeface="Arial"/>
              <a:sym typeface="Arial"/>
            </a:endParaRPr>
          </a:p>
          <a:p>
            <a:pPr indent="0" lvl="0" marL="457200" rtl="0" algn="l">
              <a:spcBef>
                <a:spcPts val="640"/>
              </a:spcBef>
              <a:spcAft>
                <a:spcPts val="0"/>
              </a:spcAft>
              <a:buNone/>
            </a:pPr>
            <a:r>
              <a:rPr lang="en-US">
                <a:latin typeface="Arial"/>
                <a:ea typeface="Arial"/>
                <a:cs typeface="Arial"/>
                <a:sym typeface="Arial"/>
              </a:rPr>
              <a:t>3. Can any change in a person be considered transformative learning?</a:t>
            </a:r>
            <a:endParaRPr>
              <a:latin typeface="Arial"/>
              <a:ea typeface="Arial"/>
              <a:cs typeface="Arial"/>
              <a:sym typeface="Arial"/>
            </a:endParaRPr>
          </a:p>
        </p:txBody>
      </p:sp>
      <p:pic>
        <p:nvPicPr>
          <p:cNvPr id="812" name="Google Shape;812;p116"/>
          <p:cNvPicPr preferRelativeResize="0"/>
          <p:nvPr/>
        </p:nvPicPr>
        <p:blipFill>
          <a:blip r:embed="rId3">
            <a:alphaModFix/>
          </a:blip>
          <a:stretch>
            <a:fillRect/>
          </a:stretch>
        </p:blipFill>
        <p:spPr>
          <a:xfrm>
            <a:off x="457200" y="992275"/>
            <a:ext cx="8229601" cy="2632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17" name="Shape 817"/>
        <p:cNvGrpSpPr/>
        <p:nvPr/>
      </p:nvGrpSpPr>
      <p:grpSpPr>
        <a:xfrm>
          <a:off x="0" y="0"/>
          <a:ext cx="0" cy="0"/>
          <a:chOff x="0" y="0"/>
          <a:chExt cx="0" cy="0"/>
        </a:xfrm>
      </p:grpSpPr>
      <p:sp>
        <p:nvSpPr>
          <p:cNvPr id="818" name="Google Shape;818;p117"/>
          <p:cNvSpPr txBox="1"/>
          <p:nvPr>
            <p:ph type="title"/>
          </p:nvPr>
        </p:nvSpPr>
        <p:spPr>
          <a:xfrm>
            <a:off x="457200" y="61913"/>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600">
                <a:latin typeface="Arial"/>
                <a:ea typeface="Arial"/>
                <a:cs typeface="Arial"/>
                <a:sym typeface="Arial"/>
              </a:rPr>
              <a:t>To “Count” as </a:t>
            </a:r>
            <a:r>
              <a:rPr lang="en-US" sz="3600">
                <a:latin typeface="Arial"/>
                <a:ea typeface="Arial"/>
                <a:cs typeface="Arial"/>
                <a:sym typeface="Arial"/>
              </a:rPr>
              <a:t>Transformative Learning:</a:t>
            </a:r>
            <a:r>
              <a:rPr lang="en-US">
                <a:latin typeface="Arial"/>
                <a:ea typeface="Arial"/>
                <a:cs typeface="Arial"/>
                <a:sym typeface="Arial"/>
              </a:rPr>
              <a:t> </a:t>
            </a:r>
            <a:endParaRPr>
              <a:latin typeface="Arial"/>
              <a:ea typeface="Arial"/>
              <a:cs typeface="Arial"/>
              <a:sym typeface="Arial"/>
            </a:endParaRPr>
          </a:p>
        </p:txBody>
      </p:sp>
      <p:sp>
        <p:nvSpPr>
          <p:cNvPr id="819" name="Google Shape;819;p117"/>
          <p:cNvSpPr txBox="1"/>
          <p:nvPr>
            <p:ph idx="1" type="body"/>
          </p:nvPr>
        </p:nvSpPr>
        <p:spPr>
          <a:xfrm>
            <a:off x="324150" y="1275825"/>
            <a:ext cx="8549700" cy="5339100"/>
          </a:xfrm>
          <a:prstGeom prst="rect">
            <a:avLst/>
          </a:prstGeom>
        </p:spPr>
        <p:txBody>
          <a:bodyPr anchorCtr="0" anchor="t" bIns="91425" lIns="91425" spcFirstLastPara="1" rIns="91425" wrap="square" tIns="91425">
            <a:noAutofit/>
          </a:bodyPr>
          <a:lstStyle/>
          <a:p>
            <a:pPr indent="-406400" lvl="0" marL="457200" rtl="0" algn="l">
              <a:spcBef>
                <a:spcPts val="640"/>
              </a:spcBef>
              <a:spcAft>
                <a:spcPts val="0"/>
              </a:spcAft>
              <a:buSzPts val="2800"/>
              <a:buChar char="●"/>
            </a:pPr>
            <a:r>
              <a:rPr lang="en-US" sz="2800">
                <a:latin typeface="Arial"/>
                <a:ea typeface="Arial"/>
                <a:cs typeface="Arial"/>
                <a:sym typeface="Arial"/>
              </a:rPr>
              <a:t>Engages core human needs to fulfill potential</a:t>
            </a:r>
            <a:endParaRPr sz="2800">
              <a:latin typeface="Arial"/>
              <a:ea typeface="Arial"/>
              <a:cs typeface="Arial"/>
              <a:sym typeface="Arial"/>
            </a:endParaRPr>
          </a:p>
          <a:p>
            <a:pPr indent="-406400" lvl="0" marL="457200" rtl="0" algn="l">
              <a:spcBef>
                <a:spcPts val="0"/>
              </a:spcBef>
              <a:spcAft>
                <a:spcPts val="0"/>
              </a:spcAft>
              <a:buSzPts val="2800"/>
              <a:buChar char="●"/>
            </a:pPr>
            <a:r>
              <a:rPr lang="en-US" sz="2800">
                <a:latin typeface="Arial"/>
                <a:ea typeface="Arial"/>
                <a:cs typeface="Arial"/>
                <a:sym typeface="Arial"/>
              </a:rPr>
              <a:t>Follows moments or processes of disequilibrium</a:t>
            </a:r>
            <a:endParaRPr sz="2800">
              <a:latin typeface="Arial"/>
              <a:ea typeface="Arial"/>
              <a:cs typeface="Arial"/>
              <a:sym typeface="Arial"/>
            </a:endParaRPr>
          </a:p>
          <a:p>
            <a:pPr indent="-406400" lvl="0" marL="457200" rtl="0" algn="l">
              <a:spcBef>
                <a:spcPts val="0"/>
              </a:spcBef>
              <a:spcAft>
                <a:spcPts val="0"/>
              </a:spcAft>
              <a:buSzPts val="2800"/>
              <a:buChar char="●"/>
            </a:pPr>
            <a:r>
              <a:rPr lang="en-US" sz="2800">
                <a:latin typeface="Arial"/>
                <a:ea typeface="Arial"/>
                <a:cs typeface="Arial"/>
                <a:sym typeface="Arial"/>
              </a:rPr>
              <a:t>Deep changes in structures/processes of the self, including beliefs and values</a:t>
            </a:r>
            <a:endParaRPr sz="2800">
              <a:latin typeface="Arial"/>
              <a:ea typeface="Arial"/>
              <a:cs typeface="Arial"/>
              <a:sym typeface="Arial"/>
            </a:endParaRPr>
          </a:p>
          <a:p>
            <a:pPr indent="-406400" lvl="0" marL="457200" rtl="0" algn="l">
              <a:spcBef>
                <a:spcPts val="0"/>
              </a:spcBef>
              <a:spcAft>
                <a:spcPts val="0"/>
              </a:spcAft>
              <a:buSzPts val="2800"/>
              <a:buFont typeface="Arial"/>
              <a:buChar char="●"/>
            </a:pPr>
            <a:r>
              <a:rPr lang="en-US" sz="2800">
                <a:latin typeface="Arial"/>
                <a:ea typeface="Arial"/>
                <a:cs typeface="Arial"/>
                <a:sym typeface="Arial"/>
              </a:rPr>
              <a:t>Experiential/observable changes in “optimal” directions (e.g., for the health of the self, the effectiveness of relationships, the good of society)</a:t>
            </a:r>
            <a:endParaRPr sz="2800">
              <a:latin typeface="Arial"/>
              <a:ea typeface="Arial"/>
              <a:cs typeface="Arial"/>
              <a:sym typeface="Arial"/>
            </a:endParaRPr>
          </a:p>
          <a:p>
            <a:pPr indent="-406400" lvl="0" marL="457200" rtl="0" algn="l">
              <a:spcBef>
                <a:spcPts val="0"/>
              </a:spcBef>
              <a:spcAft>
                <a:spcPts val="0"/>
              </a:spcAft>
              <a:buSzPts val="2800"/>
              <a:buFont typeface="Arial"/>
              <a:buChar char="●"/>
            </a:pPr>
            <a:r>
              <a:rPr lang="en-US" sz="2800">
                <a:latin typeface="Arial"/>
                <a:ea typeface="Arial"/>
                <a:cs typeface="Arial"/>
                <a:sym typeface="Arial"/>
              </a:rPr>
              <a:t>Makes </a:t>
            </a:r>
            <a:r>
              <a:rPr lang="en-US" sz="2800">
                <a:latin typeface="Arial"/>
                <a:ea typeface="Arial"/>
                <a:cs typeface="Arial"/>
                <a:sym typeface="Arial"/>
              </a:rPr>
              <a:t>the nonconscious </a:t>
            </a:r>
            <a:r>
              <a:rPr lang="en-US" sz="2800">
                <a:latin typeface="Arial"/>
                <a:ea typeface="Arial"/>
                <a:cs typeface="Arial"/>
                <a:sym typeface="Arial"/>
              </a:rPr>
              <a:t>conscious</a:t>
            </a:r>
            <a:endParaRPr sz="2800">
              <a:latin typeface="Arial"/>
              <a:ea typeface="Arial"/>
              <a:cs typeface="Arial"/>
              <a:sym typeface="Arial"/>
            </a:endParaRPr>
          </a:p>
          <a:p>
            <a:pPr indent="-406400" lvl="0" marL="457200" rtl="0" algn="l">
              <a:spcBef>
                <a:spcPts val="0"/>
              </a:spcBef>
              <a:spcAft>
                <a:spcPts val="0"/>
              </a:spcAft>
              <a:buSzPts val="2800"/>
              <a:buFont typeface="Arial"/>
              <a:buChar char="●"/>
            </a:pPr>
            <a:r>
              <a:rPr lang="en-US" sz="2800">
                <a:latin typeface="Arial"/>
                <a:ea typeface="Arial"/>
                <a:cs typeface="Arial"/>
                <a:sym typeface="Arial"/>
              </a:rPr>
              <a:t>Necessary prerequisites include</a:t>
            </a:r>
            <a:endParaRPr sz="2800">
              <a:latin typeface="Arial"/>
              <a:ea typeface="Arial"/>
              <a:cs typeface="Arial"/>
              <a:sym typeface="Arial"/>
            </a:endParaRPr>
          </a:p>
          <a:p>
            <a:pPr indent="-381000" lvl="1" marL="914400" rtl="0" algn="l">
              <a:spcBef>
                <a:spcPts val="0"/>
              </a:spcBef>
              <a:spcAft>
                <a:spcPts val="0"/>
              </a:spcAft>
              <a:buSzPts val="2400"/>
              <a:buFont typeface="Arial"/>
              <a:buChar char="○"/>
            </a:pPr>
            <a:r>
              <a:rPr lang="en-US" sz="2400">
                <a:latin typeface="Arial"/>
                <a:ea typeface="Arial"/>
                <a:cs typeface="Arial"/>
                <a:sym typeface="Arial"/>
              </a:rPr>
              <a:t>Conditions</a:t>
            </a:r>
            <a:endParaRPr sz="2400">
              <a:latin typeface="Arial"/>
              <a:ea typeface="Arial"/>
              <a:cs typeface="Arial"/>
              <a:sym typeface="Arial"/>
            </a:endParaRPr>
          </a:p>
          <a:p>
            <a:pPr indent="-381000" lvl="1" marL="914400" rtl="0" algn="l">
              <a:spcBef>
                <a:spcPts val="0"/>
              </a:spcBef>
              <a:spcAft>
                <a:spcPts val="0"/>
              </a:spcAft>
              <a:buSzPts val="2400"/>
              <a:buFont typeface="Arial"/>
              <a:buChar char="○"/>
            </a:pPr>
            <a:r>
              <a:rPr lang="en-US" sz="2400">
                <a:latin typeface="Arial"/>
                <a:ea typeface="Arial"/>
                <a:cs typeface="Arial"/>
                <a:sym typeface="Arial"/>
              </a:rPr>
              <a:t>Processes</a:t>
            </a:r>
            <a:endParaRPr sz="2400">
              <a:latin typeface="Arial"/>
              <a:ea typeface="Arial"/>
              <a:cs typeface="Arial"/>
              <a:sym typeface="Arial"/>
            </a:endParaRPr>
          </a:p>
          <a:p>
            <a:pPr indent="-381000" lvl="1" marL="914400" rtl="0" algn="l">
              <a:spcBef>
                <a:spcPts val="0"/>
              </a:spcBef>
              <a:spcAft>
                <a:spcPts val="0"/>
              </a:spcAft>
              <a:buSzPts val="2400"/>
              <a:buFont typeface="Arial"/>
              <a:buChar char="○"/>
            </a:pPr>
            <a:r>
              <a:rPr lang="en-US" sz="2400">
                <a:latin typeface="Arial"/>
                <a:ea typeface="Arial"/>
                <a:cs typeface="Arial"/>
                <a:sym typeface="Arial"/>
              </a:rPr>
              <a:t>Capacities</a:t>
            </a:r>
            <a:endParaRPr sz="2400">
              <a:latin typeface="Arial"/>
              <a:ea typeface="Arial"/>
              <a:cs typeface="Arial"/>
              <a:sym typeface="Arial"/>
            </a:endParaRPr>
          </a:p>
        </p:txBody>
      </p:sp>
      <p:pic>
        <p:nvPicPr>
          <p:cNvPr id="820" name="Google Shape;820;p117"/>
          <p:cNvPicPr preferRelativeResize="0"/>
          <p:nvPr/>
        </p:nvPicPr>
        <p:blipFill>
          <a:blip r:embed="rId3">
            <a:alphaModFix/>
          </a:blip>
          <a:stretch>
            <a:fillRect/>
          </a:stretch>
        </p:blipFill>
        <p:spPr>
          <a:xfrm>
            <a:off x="457200" y="992275"/>
            <a:ext cx="8229601" cy="2632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25" name="Shape 825"/>
        <p:cNvGrpSpPr/>
        <p:nvPr/>
      </p:nvGrpSpPr>
      <p:grpSpPr>
        <a:xfrm>
          <a:off x="0" y="0"/>
          <a:ext cx="0" cy="0"/>
          <a:chOff x="0" y="0"/>
          <a:chExt cx="0" cy="0"/>
        </a:xfrm>
      </p:grpSpPr>
      <p:sp>
        <p:nvSpPr>
          <p:cNvPr id="826" name="Google Shape;826;p118"/>
          <p:cNvSpPr txBox="1"/>
          <p:nvPr>
            <p:ph type="title"/>
          </p:nvPr>
        </p:nvSpPr>
        <p:spPr>
          <a:xfrm>
            <a:off x="457200" y="193563"/>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Transformative Learning Theory</a:t>
            </a:r>
            <a:endParaRPr>
              <a:latin typeface="Arial"/>
              <a:ea typeface="Arial"/>
              <a:cs typeface="Arial"/>
              <a:sym typeface="Arial"/>
            </a:endParaRPr>
          </a:p>
        </p:txBody>
      </p:sp>
      <p:sp>
        <p:nvSpPr>
          <p:cNvPr id="827" name="Google Shape;827;p11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latin typeface="Arial"/>
                <a:ea typeface="Arial"/>
                <a:cs typeface="Arial"/>
                <a:sym typeface="Arial"/>
              </a:rPr>
              <a:t>What facets of a person change when an experience is transformative?</a:t>
            </a:r>
            <a:endParaRPr>
              <a:latin typeface="Arial"/>
              <a:ea typeface="Arial"/>
              <a:cs typeface="Arial"/>
              <a:sym typeface="Arial"/>
            </a:endParaRPr>
          </a:p>
          <a:p>
            <a:pPr indent="-431800" lvl="0" marL="457200" rtl="0" algn="l">
              <a:spcBef>
                <a:spcPts val="640"/>
              </a:spcBef>
              <a:spcAft>
                <a:spcPts val="0"/>
              </a:spcAft>
              <a:buSzPts val="3200"/>
              <a:buChar char="•"/>
            </a:pPr>
            <a:r>
              <a:rPr lang="en-US">
                <a:latin typeface="Arial"/>
                <a:ea typeface="Arial"/>
                <a:cs typeface="Arial"/>
                <a:sym typeface="Arial"/>
              </a:rPr>
              <a:t>Ways of being</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Ways of knowing</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Sense of Self</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Capacity</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Sense of Other</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Worldview</a:t>
            </a:r>
            <a:endParaRPr>
              <a:latin typeface="Arial"/>
              <a:ea typeface="Arial"/>
              <a:cs typeface="Arial"/>
              <a:sym typeface="Arial"/>
            </a:endParaRPr>
          </a:p>
        </p:txBody>
      </p:sp>
      <p:pic>
        <p:nvPicPr>
          <p:cNvPr id="828" name="Google Shape;828;p118"/>
          <p:cNvPicPr preferRelativeResize="0"/>
          <p:nvPr/>
        </p:nvPicPr>
        <p:blipFill>
          <a:blip r:embed="rId3">
            <a:alphaModFix/>
          </a:blip>
          <a:stretch>
            <a:fillRect/>
          </a:stretch>
        </p:blipFill>
        <p:spPr>
          <a:xfrm>
            <a:off x="4114800" y="3710525"/>
            <a:ext cx="4958051" cy="3051100"/>
          </a:xfrm>
          <a:prstGeom prst="rect">
            <a:avLst/>
          </a:prstGeom>
          <a:noFill/>
          <a:ln>
            <a:noFill/>
          </a:ln>
        </p:spPr>
      </p:pic>
      <p:pic>
        <p:nvPicPr>
          <p:cNvPr id="829" name="Google Shape;829;p118"/>
          <p:cNvPicPr preferRelativeResize="0"/>
          <p:nvPr/>
        </p:nvPicPr>
        <p:blipFill>
          <a:blip r:embed="rId4">
            <a:alphaModFix/>
          </a:blip>
          <a:stretch>
            <a:fillRect/>
          </a:stretch>
        </p:blipFill>
        <p:spPr>
          <a:xfrm>
            <a:off x="457200" y="1073300"/>
            <a:ext cx="8229601" cy="2632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3" name="Shape 833"/>
        <p:cNvGrpSpPr/>
        <p:nvPr/>
      </p:nvGrpSpPr>
      <p:grpSpPr>
        <a:xfrm>
          <a:off x="0" y="0"/>
          <a:ext cx="0" cy="0"/>
          <a:chOff x="0" y="0"/>
          <a:chExt cx="0" cy="0"/>
        </a:xfrm>
      </p:grpSpPr>
      <p:pic>
        <p:nvPicPr>
          <p:cNvPr id="834" name="Google Shape;834;p119"/>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835" name="Google Shape;835;p119"/>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836" name="Google Shape;836;p119"/>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Guided Practice</a:t>
            </a:r>
            <a:endParaRPr b="0" i="0" sz="4800" u="none" cap="none" strike="noStrike">
              <a:solidFill>
                <a:srgbClr val="2D5476"/>
              </a:solidFill>
              <a:latin typeface="Arial Black"/>
              <a:ea typeface="Arial Black"/>
              <a:cs typeface="Arial Black"/>
              <a:sym typeface="Arial Black"/>
            </a:endParaRPr>
          </a:p>
        </p:txBody>
      </p:sp>
      <p:sp>
        <p:nvSpPr>
          <p:cNvPr id="837" name="Google Shape;837;p119"/>
          <p:cNvSpPr txBox="1"/>
          <p:nvPr/>
        </p:nvSpPr>
        <p:spPr>
          <a:xfrm>
            <a:off x="1148100" y="28718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Understanding </a:t>
            </a:r>
            <a:endParaRPr sz="3600">
              <a:solidFill>
                <a:srgbClr val="2D5476"/>
              </a:solidFill>
              <a:latin typeface="Arial Black"/>
              <a:ea typeface="Arial Black"/>
              <a:cs typeface="Arial Black"/>
              <a:sym typeface="Arial Black"/>
            </a:endParaRPr>
          </a:p>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Transformative Learning</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838" name="Google Shape;838;p119"/>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43" name="Shape 843"/>
        <p:cNvGrpSpPr/>
        <p:nvPr/>
      </p:nvGrpSpPr>
      <p:grpSpPr>
        <a:xfrm>
          <a:off x="0" y="0"/>
          <a:ext cx="0" cy="0"/>
          <a:chOff x="0" y="0"/>
          <a:chExt cx="0" cy="0"/>
        </a:xfrm>
      </p:grpSpPr>
      <p:sp>
        <p:nvSpPr>
          <p:cNvPr id="844" name="Google Shape;844;p120"/>
          <p:cNvSpPr txBox="1"/>
          <p:nvPr>
            <p:ph type="title"/>
          </p:nvPr>
        </p:nvSpPr>
        <p:spPr>
          <a:xfrm>
            <a:off x="729350" y="224000"/>
            <a:ext cx="5070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Arial"/>
                <a:ea typeface="Arial"/>
                <a:cs typeface="Arial"/>
                <a:sym typeface="Arial"/>
              </a:rPr>
              <a:t>Let’s get Concrete</a:t>
            </a:r>
            <a:endParaRPr b="1">
              <a:latin typeface="Arial"/>
              <a:ea typeface="Arial"/>
              <a:cs typeface="Arial"/>
              <a:sym typeface="Arial"/>
            </a:endParaRPr>
          </a:p>
        </p:txBody>
      </p:sp>
      <p:sp>
        <p:nvSpPr>
          <p:cNvPr id="845" name="Google Shape;845;p120"/>
          <p:cNvSpPr txBox="1"/>
          <p:nvPr>
            <p:ph idx="1" type="body"/>
          </p:nvPr>
        </p:nvSpPr>
        <p:spPr>
          <a:xfrm>
            <a:off x="457200" y="1610325"/>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latin typeface="Arial"/>
                <a:ea typeface="Arial"/>
                <a:cs typeface="Arial"/>
                <a:sym typeface="Arial"/>
              </a:rPr>
              <a:t>You have 1 minute to think, </a:t>
            </a:r>
            <a:endParaRPr>
              <a:latin typeface="Arial"/>
              <a:ea typeface="Arial"/>
              <a:cs typeface="Arial"/>
              <a:sym typeface="Arial"/>
            </a:endParaRPr>
          </a:p>
          <a:p>
            <a:pPr indent="0" lvl="0" marL="0" rtl="0" algn="l">
              <a:spcBef>
                <a:spcPts val="640"/>
              </a:spcBef>
              <a:spcAft>
                <a:spcPts val="0"/>
              </a:spcAft>
              <a:buNone/>
            </a:pPr>
            <a:r>
              <a:rPr lang="en-US">
                <a:latin typeface="Arial"/>
                <a:ea typeface="Arial"/>
                <a:cs typeface="Arial"/>
                <a:sym typeface="Arial"/>
              </a:rPr>
              <a:t>and 1 minute to write:</a:t>
            </a:r>
            <a:endParaRPr>
              <a:latin typeface="Arial"/>
              <a:ea typeface="Arial"/>
              <a:cs typeface="Arial"/>
              <a:sym typeface="Arial"/>
            </a:endParaRPr>
          </a:p>
          <a:p>
            <a:pPr indent="-431800" lvl="0" marL="457200" rtl="0" algn="l">
              <a:spcBef>
                <a:spcPts val="640"/>
              </a:spcBef>
              <a:spcAft>
                <a:spcPts val="0"/>
              </a:spcAft>
              <a:buSzPts val="3200"/>
              <a:buChar char="•"/>
            </a:pPr>
            <a:r>
              <a:rPr lang="en-US">
                <a:latin typeface="Arial"/>
                <a:ea typeface="Arial"/>
                <a:cs typeface="Arial"/>
                <a:sym typeface="Arial"/>
              </a:rPr>
              <a:t>What story can you tell about transformative learning that you have experienced or witnessed?</a:t>
            </a:r>
            <a:endParaRPr>
              <a:latin typeface="Arial"/>
              <a:ea typeface="Arial"/>
              <a:cs typeface="Arial"/>
              <a:sym typeface="Arial"/>
            </a:endParaRPr>
          </a:p>
          <a:p>
            <a:pPr indent="-431800" lvl="0" marL="457200" rtl="0" algn="l">
              <a:spcBef>
                <a:spcPts val="0"/>
              </a:spcBef>
              <a:spcAft>
                <a:spcPts val="0"/>
              </a:spcAft>
              <a:buSzPts val="3200"/>
              <a:buFont typeface="Arial"/>
              <a:buChar char="•"/>
            </a:pPr>
            <a:r>
              <a:rPr lang="en-US">
                <a:latin typeface="Arial"/>
                <a:ea typeface="Arial"/>
                <a:cs typeface="Arial"/>
                <a:sym typeface="Arial"/>
              </a:rPr>
              <a:t>Be sure to consider the criteria we just discussed. (Is it really transformative learning according to TL Theory?)</a:t>
            </a:r>
            <a:endParaRPr>
              <a:latin typeface="Arial"/>
              <a:ea typeface="Arial"/>
              <a:cs typeface="Arial"/>
              <a:sym typeface="Arial"/>
            </a:endParaRPr>
          </a:p>
        </p:txBody>
      </p:sp>
      <p:pic>
        <p:nvPicPr>
          <p:cNvPr id="846" name="Google Shape;846;p120"/>
          <p:cNvPicPr preferRelativeResize="0"/>
          <p:nvPr/>
        </p:nvPicPr>
        <p:blipFill>
          <a:blip r:embed="rId3">
            <a:alphaModFix/>
          </a:blip>
          <a:stretch>
            <a:fillRect/>
          </a:stretch>
        </p:blipFill>
        <p:spPr>
          <a:xfrm>
            <a:off x="6088150" y="172200"/>
            <a:ext cx="2417776" cy="2383675"/>
          </a:xfrm>
          <a:prstGeom prst="rect">
            <a:avLst/>
          </a:prstGeom>
          <a:noFill/>
          <a:ln>
            <a:noFill/>
          </a:ln>
        </p:spPr>
      </p:pic>
      <p:pic>
        <p:nvPicPr>
          <p:cNvPr id="847" name="Google Shape;847;p120"/>
          <p:cNvPicPr preferRelativeResize="0"/>
          <p:nvPr/>
        </p:nvPicPr>
        <p:blipFill>
          <a:blip r:embed="rId4">
            <a:alphaModFix/>
          </a:blip>
          <a:stretch>
            <a:fillRect/>
          </a:stretch>
        </p:blipFill>
        <p:spPr>
          <a:xfrm>
            <a:off x="-172200" y="5986825"/>
            <a:ext cx="9603226" cy="1235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pic>
        <p:nvPicPr>
          <p:cNvPr id="852" name="Google Shape;852;p121"/>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853" name="Google Shape;853;p121"/>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854" name="Google Shape;854;p121"/>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BEVI Constructs</a:t>
            </a:r>
            <a:endParaRPr b="0" i="0" sz="4800" u="none" cap="none" strike="noStrike">
              <a:solidFill>
                <a:srgbClr val="2D5476"/>
              </a:solidFill>
              <a:latin typeface="Arial Black"/>
              <a:ea typeface="Arial Black"/>
              <a:cs typeface="Arial Black"/>
              <a:sym typeface="Arial Black"/>
            </a:endParaRPr>
          </a:p>
        </p:txBody>
      </p:sp>
      <p:sp>
        <p:nvSpPr>
          <p:cNvPr id="855" name="Google Shape;855;p121"/>
          <p:cNvSpPr txBox="1"/>
          <p:nvPr/>
        </p:nvSpPr>
        <p:spPr>
          <a:xfrm>
            <a:off x="1148100" y="28718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Making Sense of BEVI Scales and Domains</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856" name="Google Shape;856;p121"/>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64" name="Shape 464"/>
        <p:cNvGrpSpPr/>
        <p:nvPr/>
      </p:nvGrpSpPr>
      <p:grpSpPr>
        <a:xfrm>
          <a:off x="0" y="0"/>
          <a:ext cx="0" cy="0"/>
          <a:chOff x="0" y="0"/>
          <a:chExt cx="0" cy="0"/>
        </a:xfrm>
      </p:grpSpPr>
      <p:sp>
        <p:nvSpPr>
          <p:cNvPr id="465" name="Google Shape;465;p77"/>
          <p:cNvSpPr txBox="1"/>
          <p:nvPr>
            <p:ph type="title"/>
          </p:nvPr>
        </p:nvSpPr>
        <p:spPr>
          <a:xfrm>
            <a:off x="457200" y="1737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Group Debriefing Demo</a:t>
            </a:r>
            <a:endParaRPr/>
          </a:p>
        </p:txBody>
      </p:sp>
      <p:sp>
        <p:nvSpPr>
          <p:cNvPr id="466" name="Google Shape;466;p77"/>
          <p:cNvSpPr txBox="1"/>
          <p:nvPr/>
        </p:nvSpPr>
        <p:spPr>
          <a:xfrm>
            <a:off x="350250" y="3570200"/>
            <a:ext cx="8443500" cy="2889900"/>
          </a:xfrm>
          <a:prstGeom prst="rect">
            <a:avLst/>
          </a:prstGeom>
          <a:noFill/>
          <a:ln>
            <a:noFill/>
          </a:ln>
        </p:spPr>
        <p:txBody>
          <a:bodyPr anchorCtr="0" anchor="t" bIns="91425" lIns="91425" spcFirstLastPara="1" rIns="91425" wrap="square" tIns="91425">
            <a:noAutofit/>
          </a:bodyPr>
          <a:lstStyle/>
          <a:p>
            <a:pPr indent="-381000" lvl="0" marL="914400" rtl="0" algn="l">
              <a:spcBef>
                <a:spcPts val="0"/>
              </a:spcBef>
              <a:spcAft>
                <a:spcPts val="0"/>
              </a:spcAft>
              <a:buClr>
                <a:schemeClr val="dk1"/>
              </a:buClr>
              <a:buSzPts val="2400"/>
              <a:buAutoNum type="arabicPeriod"/>
            </a:pPr>
            <a:r>
              <a:rPr lang="en-US" sz="2400">
                <a:solidFill>
                  <a:schemeClr val="dk1"/>
                </a:solidFill>
              </a:rPr>
              <a:t>What language am I using to frame the results, and why?</a:t>
            </a:r>
            <a:endParaRPr sz="2400">
              <a:solidFill>
                <a:schemeClr val="dk1"/>
              </a:solidFill>
            </a:endParaRPr>
          </a:p>
          <a:p>
            <a:pPr indent="0" lvl="0" marL="0" rtl="0" algn="l">
              <a:spcBef>
                <a:spcPts val="0"/>
              </a:spcBef>
              <a:spcAft>
                <a:spcPts val="0"/>
              </a:spcAft>
              <a:buClr>
                <a:srgbClr val="000000"/>
              </a:buClr>
              <a:buSzPts val="1100"/>
              <a:buFont typeface="Arial"/>
              <a:buNone/>
            </a:pPr>
            <a:r>
              <a:t/>
            </a:r>
            <a:endParaRPr sz="1200">
              <a:solidFill>
                <a:schemeClr val="dk1"/>
              </a:solidFill>
            </a:endParaRPr>
          </a:p>
          <a:p>
            <a:pPr indent="-381000" lvl="0" marL="914400" rtl="0" algn="l">
              <a:spcBef>
                <a:spcPts val="0"/>
              </a:spcBef>
              <a:spcAft>
                <a:spcPts val="0"/>
              </a:spcAft>
              <a:buClr>
                <a:schemeClr val="dk1"/>
              </a:buClr>
              <a:buSzPts val="2400"/>
              <a:buAutoNum type="arabicPeriod"/>
            </a:pPr>
            <a:r>
              <a:rPr lang="en-US" sz="2400">
                <a:solidFill>
                  <a:schemeClr val="dk1"/>
                </a:solidFill>
              </a:rPr>
              <a:t>Which parts of the group report am I highlighting, and why?</a:t>
            </a:r>
            <a:endParaRPr sz="2400">
              <a:solidFill>
                <a:schemeClr val="dk1"/>
              </a:solidFill>
            </a:endParaRPr>
          </a:p>
          <a:p>
            <a:pPr indent="0" lvl="0" marL="0" rtl="0" algn="l">
              <a:spcBef>
                <a:spcPts val="0"/>
              </a:spcBef>
              <a:spcAft>
                <a:spcPts val="0"/>
              </a:spcAft>
              <a:buNone/>
            </a:pPr>
            <a:r>
              <a:t/>
            </a:r>
            <a:endParaRPr sz="1200">
              <a:solidFill>
                <a:schemeClr val="dk1"/>
              </a:solidFill>
            </a:endParaRPr>
          </a:p>
          <a:p>
            <a:pPr indent="-381000" lvl="0" marL="914400" rtl="0" algn="l">
              <a:spcBef>
                <a:spcPts val="0"/>
              </a:spcBef>
              <a:spcAft>
                <a:spcPts val="0"/>
              </a:spcAft>
              <a:buClr>
                <a:schemeClr val="dk1"/>
              </a:buClr>
              <a:buSzPts val="2400"/>
              <a:buAutoNum type="arabicPeriod"/>
            </a:pPr>
            <a:r>
              <a:rPr lang="en-US" sz="2400">
                <a:solidFill>
                  <a:schemeClr val="dk1"/>
                </a:solidFill>
              </a:rPr>
              <a:t>How do you see me paying attention to affect and caretaking for participants’ processing of results?</a:t>
            </a:r>
            <a:endParaRPr sz="2400">
              <a:solidFill>
                <a:schemeClr val="dk1"/>
              </a:solidFill>
            </a:endParaRPr>
          </a:p>
        </p:txBody>
      </p:sp>
      <p:sp>
        <p:nvSpPr>
          <p:cNvPr id="467" name="Google Shape;467;p77"/>
          <p:cNvSpPr txBox="1"/>
          <p:nvPr/>
        </p:nvSpPr>
        <p:spPr>
          <a:xfrm>
            <a:off x="2929100" y="1316800"/>
            <a:ext cx="6066900" cy="237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800">
                <a:solidFill>
                  <a:schemeClr val="dk1"/>
                </a:solidFill>
              </a:rPr>
              <a:t>As I demonstrate sharing group results, I want you to practice metacognitive awareness of the following, for later discussion:</a:t>
            </a:r>
            <a:endParaRPr sz="2800"/>
          </a:p>
        </p:txBody>
      </p:sp>
      <p:pic>
        <p:nvPicPr>
          <p:cNvPr id="468" name="Google Shape;468;p77"/>
          <p:cNvPicPr preferRelativeResize="0"/>
          <p:nvPr/>
        </p:nvPicPr>
        <p:blipFill>
          <a:blip r:embed="rId3">
            <a:alphaModFix/>
          </a:blip>
          <a:stretch>
            <a:fillRect/>
          </a:stretch>
        </p:blipFill>
        <p:spPr>
          <a:xfrm>
            <a:off x="350250" y="1417638"/>
            <a:ext cx="2578855" cy="1847762"/>
          </a:xfrm>
          <a:prstGeom prst="rect">
            <a:avLst/>
          </a:prstGeom>
          <a:noFill/>
          <a:ln>
            <a:noFill/>
          </a:ln>
        </p:spPr>
      </p:pic>
      <p:pic>
        <p:nvPicPr>
          <p:cNvPr id="469" name="Google Shape;469;p77"/>
          <p:cNvPicPr preferRelativeResize="0"/>
          <p:nvPr/>
        </p:nvPicPr>
        <p:blipFill>
          <a:blip r:embed="rId4">
            <a:alphaModFix/>
          </a:blip>
          <a:stretch>
            <a:fillRect/>
          </a:stretch>
        </p:blipFill>
        <p:spPr>
          <a:xfrm>
            <a:off x="457200" y="1053525"/>
            <a:ext cx="8229601" cy="2632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60" name="Shape 860"/>
        <p:cNvGrpSpPr/>
        <p:nvPr/>
      </p:nvGrpSpPr>
      <p:grpSpPr>
        <a:xfrm>
          <a:off x="0" y="0"/>
          <a:ext cx="0" cy="0"/>
          <a:chOff x="0" y="0"/>
          <a:chExt cx="0" cy="0"/>
        </a:xfrm>
      </p:grpSpPr>
      <p:sp>
        <p:nvSpPr>
          <p:cNvPr id="861" name="Google Shape;861;p122"/>
          <p:cNvSpPr txBox="1"/>
          <p:nvPr>
            <p:ph type="title"/>
          </p:nvPr>
        </p:nvSpPr>
        <p:spPr>
          <a:xfrm>
            <a:off x="769875" y="50650"/>
            <a:ext cx="7840800" cy="1337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600" u="none" cap="none" strike="noStrike">
                <a:solidFill>
                  <a:srgbClr val="000000"/>
                </a:solidFill>
                <a:latin typeface="Arial"/>
                <a:ea typeface="Arial"/>
                <a:cs typeface="Arial"/>
                <a:sym typeface="Arial"/>
              </a:rPr>
              <a:t>BEVI Overview</a:t>
            </a:r>
            <a:br>
              <a:rPr b="1" i="0" lang="en-US" sz="3600" u="none" cap="none" strike="noStrike">
                <a:solidFill>
                  <a:srgbClr val="000000"/>
                </a:solidFill>
                <a:latin typeface="Arial"/>
                <a:ea typeface="Arial"/>
                <a:cs typeface="Arial"/>
                <a:sym typeface="Arial"/>
              </a:rPr>
            </a:br>
            <a:r>
              <a:rPr b="1" i="0" lang="en-US" sz="2430" u="sng" cap="none" strike="noStrike">
                <a:solidFill>
                  <a:schemeClr val="hlink"/>
                </a:solidFill>
                <a:latin typeface="Arial"/>
                <a:ea typeface="Arial"/>
                <a:cs typeface="Arial"/>
                <a:sym typeface="Arial"/>
                <a:hlinkClick r:id="rId3"/>
              </a:rPr>
              <a:t>www.thebevi.com</a:t>
            </a:r>
            <a:r>
              <a:rPr b="1" i="0" lang="en-US" sz="2430" u="none" cap="none" strike="noStrike">
                <a:solidFill>
                  <a:srgbClr val="000000"/>
                </a:solidFill>
                <a:latin typeface="Arial"/>
                <a:ea typeface="Arial"/>
                <a:cs typeface="Arial"/>
                <a:sym typeface="Arial"/>
              </a:rPr>
              <a:t>  </a:t>
            </a:r>
            <a:endParaRPr b="0" i="0" sz="3959" u="none" cap="none" strike="noStrike">
              <a:solidFill>
                <a:srgbClr val="000000"/>
              </a:solidFill>
              <a:latin typeface="Calibri"/>
              <a:ea typeface="Calibri"/>
              <a:cs typeface="Calibri"/>
              <a:sym typeface="Calibri"/>
            </a:endParaRPr>
          </a:p>
        </p:txBody>
      </p:sp>
      <p:sp>
        <p:nvSpPr>
          <p:cNvPr id="862" name="Google Shape;862;p122"/>
          <p:cNvSpPr txBox="1"/>
          <p:nvPr>
            <p:ph idx="1" type="body"/>
          </p:nvPr>
        </p:nvSpPr>
        <p:spPr>
          <a:xfrm>
            <a:off x="342900" y="1735400"/>
            <a:ext cx="8458200" cy="4724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sz="2200">
                <a:solidFill>
                  <a:srgbClr val="000000"/>
                </a:solidFill>
                <a:latin typeface="Arial"/>
                <a:ea typeface="Arial"/>
                <a:cs typeface="Arial"/>
                <a:sym typeface="Arial"/>
              </a:rPr>
              <a:t>The BEVI seeks to understand "who the person is" prior to participating in an experience, "how the person changes" as a result of the experience, and how these factors interact to produce a greater or lesser likelihood of learning and growth – “who learns what and why, and under what circumstances.”</a:t>
            </a:r>
            <a:endParaRPr sz="2200">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None/>
            </a:pPr>
            <a:r>
              <a:t/>
            </a:r>
            <a:endParaRPr>
              <a:solidFill>
                <a:srgbClr val="000000"/>
              </a:solidFill>
            </a:endParaRPr>
          </a:p>
          <a:p>
            <a:pPr indent="-152400" lvl="0" marL="342900" marR="0" rtl="0" algn="l">
              <a:lnSpc>
                <a:spcPct val="90000"/>
              </a:lnSpc>
              <a:spcBef>
                <a:spcPts val="600"/>
              </a:spcBef>
              <a:spcAft>
                <a:spcPts val="0"/>
              </a:spcAft>
              <a:buClr>
                <a:schemeClr val="dk1"/>
              </a:buClr>
              <a:buSzPts val="3000"/>
              <a:buFont typeface="Arial"/>
              <a:buNone/>
            </a:pPr>
            <a:r>
              <a:t/>
            </a:r>
            <a:endParaRPr b="0" i="0" sz="3000" u="none" cap="none" strike="noStrike">
              <a:solidFill>
                <a:srgbClr val="000000"/>
              </a:solidFill>
              <a:latin typeface="Calibri"/>
              <a:ea typeface="Calibri"/>
              <a:cs typeface="Calibri"/>
              <a:sym typeface="Calibri"/>
            </a:endParaRPr>
          </a:p>
        </p:txBody>
      </p:sp>
      <p:pic>
        <p:nvPicPr>
          <p:cNvPr id="863" name="Google Shape;863;p122"/>
          <p:cNvPicPr preferRelativeResize="0"/>
          <p:nvPr/>
        </p:nvPicPr>
        <p:blipFill>
          <a:blip r:embed="rId4">
            <a:alphaModFix/>
          </a:blip>
          <a:stretch>
            <a:fillRect/>
          </a:stretch>
        </p:blipFill>
        <p:spPr>
          <a:xfrm>
            <a:off x="2174800" y="3586750"/>
            <a:ext cx="4309575" cy="2873050"/>
          </a:xfrm>
          <a:prstGeom prst="rect">
            <a:avLst/>
          </a:prstGeom>
          <a:noFill/>
          <a:ln>
            <a:noFill/>
          </a:ln>
        </p:spPr>
      </p:pic>
      <p:pic>
        <p:nvPicPr>
          <p:cNvPr id="864" name="Google Shape;864;p122"/>
          <p:cNvPicPr preferRelativeResize="0"/>
          <p:nvPr/>
        </p:nvPicPr>
        <p:blipFill>
          <a:blip r:embed="rId5">
            <a:alphaModFix/>
          </a:blip>
          <a:stretch>
            <a:fillRect/>
          </a:stretch>
        </p:blipFill>
        <p:spPr>
          <a:xfrm>
            <a:off x="533400" y="1264575"/>
            <a:ext cx="8229601" cy="2632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69" name="Shape 869"/>
        <p:cNvGrpSpPr/>
        <p:nvPr/>
      </p:nvGrpSpPr>
      <p:grpSpPr>
        <a:xfrm>
          <a:off x="0" y="0"/>
          <a:ext cx="0" cy="0"/>
          <a:chOff x="0" y="0"/>
          <a:chExt cx="0" cy="0"/>
        </a:xfrm>
      </p:grpSpPr>
      <p:sp>
        <p:nvSpPr>
          <p:cNvPr id="870" name="Google Shape;870;p123"/>
          <p:cNvSpPr txBox="1"/>
          <p:nvPr>
            <p:ph type="title"/>
          </p:nvPr>
        </p:nvSpPr>
        <p:spPr>
          <a:xfrm>
            <a:off x="457200" y="1328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Arial"/>
                <a:ea typeface="Arial"/>
                <a:cs typeface="Arial"/>
                <a:sym typeface="Arial"/>
              </a:rPr>
              <a:t>BEVI Overview</a:t>
            </a:r>
            <a:endParaRPr b="1">
              <a:latin typeface="Arial"/>
              <a:ea typeface="Arial"/>
              <a:cs typeface="Arial"/>
              <a:sym typeface="Arial"/>
            </a:endParaRPr>
          </a:p>
        </p:txBody>
      </p:sp>
      <p:sp>
        <p:nvSpPr>
          <p:cNvPr id="871" name="Google Shape;871;p123"/>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393700" lvl="0" marL="342900" rtl="0" algn="l">
              <a:lnSpc>
                <a:spcPct val="90000"/>
              </a:lnSpc>
              <a:spcBef>
                <a:spcPts val="0"/>
              </a:spcBef>
              <a:spcAft>
                <a:spcPts val="0"/>
              </a:spcAft>
              <a:buSzPts val="2400"/>
              <a:buChar char="•"/>
            </a:pPr>
            <a:r>
              <a:rPr lang="en-US" sz="2400">
                <a:latin typeface="Arial"/>
                <a:ea typeface="Arial"/>
                <a:cs typeface="Arial"/>
                <a:sym typeface="Arial"/>
              </a:rPr>
              <a:t>Belief statements collected over time</a:t>
            </a:r>
            <a:endParaRPr sz="2400">
              <a:latin typeface="Arial"/>
              <a:ea typeface="Arial"/>
              <a:cs typeface="Arial"/>
              <a:sym typeface="Arial"/>
            </a:endParaRPr>
          </a:p>
          <a:p>
            <a:pPr indent="-393700" lvl="0" marL="342900" rtl="0" algn="l">
              <a:lnSpc>
                <a:spcPct val="90000"/>
              </a:lnSpc>
              <a:spcBef>
                <a:spcPts val="0"/>
              </a:spcBef>
              <a:spcAft>
                <a:spcPts val="0"/>
              </a:spcAft>
              <a:buSzPts val="2400"/>
              <a:buChar char="•"/>
            </a:pPr>
            <a:r>
              <a:rPr lang="en-US" sz="2400">
                <a:latin typeface="Arial"/>
                <a:ea typeface="Arial"/>
                <a:cs typeface="Arial"/>
                <a:sym typeface="Arial"/>
              </a:rPr>
              <a:t>Grounded approach</a:t>
            </a:r>
            <a:endParaRPr sz="2400">
              <a:latin typeface="Arial"/>
              <a:ea typeface="Arial"/>
              <a:cs typeface="Arial"/>
              <a:sym typeface="Arial"/>
            </a:endParaRPr>
          </a:p>
          <a:p>
            <a:pPr indent="-393700" lvl="0" marL="342900" rtl="0" algn="l">
              <a:lnSpc>
                <a:spcPct val="90000"/>
              </a:lnSpc>
              <a:spcBef>
                <a:spcPts val="0"/>
              </a:spcBef>
              <a:spcAft>
                <a:spcPts val="0"/>
              </a:spcAft>
              <a:buSzPts val="2400"/>
              <a:buChar char="•"/>
            </a:pPr>
            <a:r>
              <a:rPr lang="en-US" sz="2400">
                <a:latin typeface="Arial"/>
                <a:ea typeface="Arial"/>
                <a:cs typeface="Arial"/>
                <a:sym typeface="Arial"/>
              </a:rPr>
              <a:t>Began as 400+ item instrument with Exploratory Factor Analysis</a:t>
            </a:r>
            <a:endParaRPr sz="2400">
              <a:latin typeface="Arial"/>
              <a:ea typeface="Arial"/>
              <a:cs typeface="Arial"/>
              <a:sym typeface="Arial"/>
            </a:endParaRPr>
          </a:p>
          <a:p>
            <a:pPr indent="-393700" lvl="0" marL="342900" rtl="0" algn="l">
              <a:lnSpc>
                <a:spcPct val="90000"/>
              </a:lnSpc>
              <a:spcBef>
                <a:spcPts val="0"/>
              </a:spcBef>
              <a:spcAft>
                <a:spcPts val="0"/>
              </a:spcAft>
              <a:buSzPts val="2400"/>
              <a:buChar char="•"/>
            </a:pPr>
            <a:r>
              <a:rPr lang="en-US" sz="2400">
                <a:latin typeface="Arial"/>
                <a:ea typeface="Arial"/>
                <a:cs typeface="Arial"/>
                <a:sym typeface="Arial"/>
              </a:rPr>
              <a:t>Through Confirmatory Factor Analysis reduced to 185 items</a:t>
            </a:r>
            <a:endParaRPr sz="2400">
              <a:latin typeface="Arial"/>
              <a:ea typeface="Arial"/>
              <a:cs typeface="Arial"/>
              <a:sym typeface="Arial"/>
            </a:endParaRPr>
          </a:p>
          <a:p>
            <a:pPr indent="-393700" lvl="0" marL="342900" rtl="0" algn="l">
              <a:lnSpc>
                <a:spcPct val="90000"/>
              </a:lnSpc>
              <a:spcBef>
                <a:spcPts val="0"/>
              </a:spcBef>
              <a:spcAft>
                <a:spcPts val="0"/>
              </a:spcAft>
              <a:buSzPts val="2400"/>
              <a:buChar char="•"/>
            </a:pPr>
            <a:r>
              <a:rPr lang="en-US" sz="2400">
                <a:latin typeface="Arial"/>
                <a:ea typeface="Arial"/>
                <a:cs typeface="Arial"/>
                <a:sym typeface="Arial"/>
              </a:rPr>
              <a:t>Background and Life History items</a:t>
            </a:r>
            <a:endParaRPr sz="2400">
              <a:latin typeface="Arial"/>
              <a:ea typeface="Arial"/>
              <a:cs typeface="Arial"/>
              <a:sym typeface="Arial"/>
            </a:endParaRPr>
          </a:p>
          <a:p>
            <a:pPr indent="-393700" lvl="0" marL="342900" rtl="0" algn="l">
              <a:lnSpc>
                <a:spcPct val="90000"/>
              </a:lnSpc>
              <a:spcBef>
                <a:spcPts val="0"/>
              </a:spcBef>
              <a:spcAft>
                <a:spcPts val="0"/>
              </a:spcAft>
              <a:buSzPts val="2400"/>
              <a:buChar char="•"/>
            </a:pPr>
            <a:r>
              <a:rPr lang="en-US" sz="2400">
                <a:latin typeface="Arial"/>
                <a:ea typeface="Arial"/>
                <a:cs typeface="Arial"/>
                <a:sym typeface="Arial"/>
              </a:rPr>
              <a:t>Validity Scales</a:t>
            </a:r>
            <a:endParaRPr sz="2400">
              <a:latin typeface="Arial"/>
              <a:ea typeface="Arial"/>
              <a:cs typeface="Arial"/>
              <a:sym typeface="Arial"/>
            </a:endParaRPr>
          </a:p>
          <a:p>
            <a:pPr indent="-393700" lvl="0" marL="342900" rtl="0" algn="l">
              <a:lnSpc>
                <a:spcPct val="90000"/>
              </a:lnSpc>
              <a:spcBef>
                <a:spcPts val="0"/>
              </a:spcBef>
              <a:spcAft>
                <a:spcPts val="0"/>
              </a:spcAft>
              <a:buSzPts val="2400"/>
              <a:buChar char="•"/>
            </a:pPr>
            <a:r>
              <a:rPr lang="en-US" sz="2400">
                <a:latin typeface="Arial"/>
                <a:ea typeface="Arial"/>
                <a:cs typeface="Arial"/>
                <a:sym typeface="Arial"/>
              </a:rPr>
              <a:t>Values and Belief Scales</a:t>
            </a:r>
            <a:endParaRPr sz="2400">
              <a:latin typeface="Arial"/>
              <a:ea typeface="Arial"/>
              <a:cs typeface="Arial"/>
              <a:sym typeface="Arial"/>
            </a:endParaRPr>
          </a:p>
          <a:p>
            <a:pPr indent="-393700" lvl="0" marL="342900" rtl="0" algn="l">
              <a:lnSpc>
                <a:spcPct val="90000"/>
              </a:lnSpc>
              <a:spcBef>
                <a:spcPts val="0"/>
              </a:spcBef>
              <a:spcAft>
                <a:spcPts val="0"/>
              </a:spcAft>
              <a:buSzPts val="2400"/>
              <a:buChar char="•"/>
            </a:pPr>
            <a:r>
              <a:rPr lang="en-US" sz="2400">
                <a:latin typeface="Arial"/>
                <a:ea typeface="Arial"/>
                <a:cs typeface="Arial"/>
                <a:sym typeface="Arial"/>
              </a:rPr>
              <a:t>Three qualitative items aimed at reflection on an experience</a:t>
            </a:r>
            <a:endParaRPr sz="2400">
              <a:latin typeface="Arial"/>
              <a:ea typeface="Arial"/>
              <a:cs typeface="Arial"/>
              <a:sym typeface="Arial"/>
            </a:endParaRPr>
          </a:p>
          <a:p>
            <a:pPr indent="-393700" lvl="0" marL="342900" rtl="0" algn="l">
              <a:lnSpc>
                <a:spcPct val="90000"/>
              </a:lnSpc>
              <a:spcBef>
                <a:spcPts val="0"/>
              </a:spcBef>
              <a:spcAft>
                <a:spcPts val="0"/>
              </a:spcAft>
              <a:buSzPts val="2400"/>
              <a:buFont typeface="Arial"/>
              <a:buChar char="•"/>
            </a:pPr>
            <a:r>
              <a:rPr lang="en-US" sz="2400">
                <a:latin typeface="Arial"/>
                <a:ea typeface="Arial"/>
                <a:cs typeface="Arial"/>
                <a:sym typeface="Arial"/>
              </a:rPr>
              <a:t>Refer to BEVI website for detailed factor structure and reliability data</a:t>
            </a:r>
            <a:endParaRPr sz="2400">
              <a:latin typeface="Arial"/>
              <a:ea typeface="Arial"/>
              <a:cs typeface="Arial"/>
              <a:sym typeface="Arial"/>
            </a:endParaRPr>
          </a:p>
          <a:p>
            <a:pPr indent="0" lvl="0" marL="0" rtl="0" algn="l">
              <a:spcBef>
                <a:spcPts val="640"/>
              </a:spcBef>
              <a:spcAft>
                <a:spcPts val="0"/>
              </a:spcAft>
              <a:buNone/>
            </a:pPr>
            <a:r>
              <a:t/>
            </a:r>
            <a:endParaRPr/>
          </a:p>
        </p:txBody>
      </p:sp>
      <p:pic>
        <p:nvPicPr>
          <p:cNvPr id="872" name="Google Shape;872;p123"/>
          <p:cNvPicPr preferRelativeResize="0"/>
          <p:nvPr/>
        </p:nvPicPr>
        <p:blipFill>
          <a:blip r:embed="rId3">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876" name="Shape 876"/>
        <p:cNvGrpSpPr/>
        <p:nvPr/>
      </p:nvGrpSpPr>
      <p:grpSpPr>
        <a:xfrm>
          <a:off x="0" y="0"/>
          <a:ext cx="0" cy="0"/>
          <a:chOff x="0" y="0"/>
          <a:chExt cx="0" cy="0"/>
        </a:xfrm>
      </p:grpSpPr>
      <p:sp>
        <p:nvSpPr>
          <p:cNvPr id="877" name="Google Shape;877;p124"/>
          <p:cNvSpPr txBox="1"/>
          <p:nvPr>
            <p:ph idx="1" type="body"/>
          </p:nvPr>
        </p:nvSpPr>
        <p:spPr>
          <a:xfrm>
            <a:off x="360250" y="702700"/>
            <a:ext cx="8839200" cy="6400800"/>
          </a:xfrm>
          <a:prstGeom prst="rect">
            <a:avLst/>
          </a:prstGeom>
          <a:noFill/>
          <a:ln>
            <a:noFill/>
          </a:ln>
        </p:spPr>
        <p:txBody>
          <a:bodyPr anchorCtr="0" anchor="t" bIns="45700" lIns="91425" spcFirstLastPara="1" rIns="91425" wrap="square" tIns="45700">
            <a:noAutofit/>
          </a:bodyPr>
          <a:lstStyle/>
          <a:p>
            <a:pPr indent="-812800" lvl="0" marL="812800" marR="0" rtl="0" algn="l">
              <a:lnSpc>
                <a:spcPct val="80000"/>
              </a:lnSpc>
              <a:spcBef>
                <a:spcPts val="0"/>
              </a:spcBef>
              <a:spcAft>
                <a:spcPts val="0"/>
              </a:spcAft>
              <a:buClr>
                <a:schemeClr val="dk1"/>
              </a:buClr>
              <a:buSzPts val="2400"/>
              <a:buFont typeface="Arial"/>
              <a:buNone/>
            </a:pPr>
            <a:r>
              <a:t/>
            </a:r>
            <a:endParaRPr b="1" i="0" sz="2400" u="none" cap="none" strike="noStrike">
              <a:solidFill>
                <a:schemeClr val="lt1"/>
              </a:solidFill>
              <a:latin typeface="Arial"/>
              <a:ea typeface="Arial"/>
              <a:cs typeface="Arial"/>
              <a:sym typeface="Arial"/>
            </a:endParaRPr>
          </a:p>
          <a:p>
            <a:pPr indent="-812800" lvl="0" marL="812800" marR="0" rtl="0" algn="l">
              <a:lnSpc>
                <a:spcPct val="80000"/>
              </a:lnSpc>
              <a:spcBef>
                <a:spcPts val="480"/>
              </a:spcBef>
              <a:spcAft>
                <a:spcPts val="0"/>
              </a:spcAft>
              <a:buClr>
                <a:schemeClr val="dk1"/>
              </a:buClr>
              <a:buSzPts val="2400"/>
              <a:buFont typeface="Arial"/>
              <a:buNone/>
            </a:pPr>
            <a:r>
              <a:t/>
            </a:r>
            <a:endParaRPr b="1" i="0" sz="24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lt1"/>
              </a:buClr>
              <a:buSzPts val="3200"/>
              <a:buFont typeface="Arial"/>
              <a:buNone/>
            </a:pPr>
            <a:r>
              <a:rPr b="1" i="0" lang="en-US" sz="3200" u="none" cap="none" strike="noStrike">
                <a:solidFill>
                  <a:schemeClr val="lt1"/>
                </a:solidFill>
                <a:latin typeface="Arial"/>
                <a:ea typeface="Arial"/>
                <a:cs typeface="Arial"/>
                <a:sym typeface="Arial"/>
              </a:rPr>
              <a:t>  </a:t>
            </a:r>
            <a:endParaRPr b="1" i="1" sz="2000" u="none" cap="none" strike="noStrike">
              <a:solidFill>
                <a:srgbClr val="000000"/>
              </a:solidFill>
              <a:latin typeface="Arial"/>
              <a:ea typeface="Arial"/>
              <a:cs typeface="Arial"/>
              <a:sym typeface="Arial"/>
            </a:endParaRPr>
          </a:p>
          <a:p>
            <a:pPr indent="-812800" lvl="0" marL="812800" marR="0" rtl="0" algn="l">
              <a:lnSpc>
                <a:spcPct val="80000"/>
              </a:lnSpc>
              <a:spcBef>
                <a:spcPts val="400"/>
              </a:spcBef>
              <a:spcAft>
                <a:spcPts val="0"/>
              </a:spcAft>
              <a:buClr>
                <a:schemeClr val="lt1"/>
              </a:buClr>
              <a:buSzPts val="2000"/>
              <a:buFont typeface="Arial"/>
              <a:buNone/>
            </a:pPr>
            <a:r>
              <a:rPr b="1" i="1" lang="en-US" sz="2000" u="none" cap="none" strike="noStrike">
                <a:solidFill>
                  <a:srgbClr val="000000"/>
                </a:solidFill>
                <a:latin typeface="Arial"/>
                <a:ea typeface="Arial"/>
                <a:cs typeface="Arial"/>
                <a:sym typeface="Arial"/>
              </a:rPr>
              <a:t>         </a:t>
            </a:r>
            <a:r>
              <a:rPr b="1" i="1" lang="en-US" sz="2000">
                <a:solidFill>
                  <a:srgbClr val="000000"/>
                </a:solidFill>
              </a:rPr>
              <a:t>	</a:t>
            </a:r>
            <a:r>
              <a:rPr b="1" i="1" lang="en-US" sz="3000">
                <a:solidFill>
                  <a:srgbClr val="000000"/>
                </a:solidFill>
              </a:rPr>
              <a:t>What does it measure?</a:t>
            </a:r>
            <a:endParaRPr b="1" i="1" sz="3000">
              <a:solidFill>
                <a:srgbClr val="000000"/>
              </a:solidFill>
            </a:endParaRPr>
          </a:p>
          <a:p>
            <a:pPr indent="0" lvl="0" marL="0" marR="0" rtl="0" algn="l">
              <a:lnSpc>
                <a:spcPct val="80000"/>
              </a:lnSpc>
              <a:spcBef>
                <a:spcPts val="400"/>
              </a:spcBef>
              <a:spcAft>
                <a:spcPts val="0"/>
              </a:spcAft>
              <a:buClr>
                <a:schemeClr val="lt1"/>
              </a:buClr>
              <a:buSzPts val="2000"/>
              <a:buFont typeface="Arial"/>
              <a:buNone/>
            </a:pPr>
            <a:r>
              <a:t/>
            </a:r>
            <a:endParaRPr sz="2400">
              <a:solidFill>
                <a:srgbClr val="000000"/>
              </a:solidFill>
            </a:endParaRPr>
          </a:p>
          <a:p>
            <a:pPr indent="-381000" lvl="0" marL="457200" marR="0" rtl="0" algn="l">
              <a:lnSpc>
                <a:spcPct val="80000"/>
              </a:lnSpc>
              <a:spcBef>
                <a:spcPts val="400"/>
              </a:spcBef>
              <a:spcAft>
                <a:spcPts val="0"/>
              </a:spcAft>
              <a:buClr>
                <a:srgbClr val="000000"/>
              </a:buClr>
              <a:buSzPts val="2400"/>
              <a:buChar char="•"/>
            </a:pPr>
            <a:r>
              <a:rPr i="1" lang="en-US" sz="2400" u="none" cap="none" strike="noStrike">
                <a:solidFill>
                  <a:srgbClr val="000000"/>
                </a:solidFill>
              </a:rPr>
              <a:t>basic openness</a:t>
            </a:r>
            <a:endParaRPr i="1" sz="2400">
              <a:solidFill>
                <a:srgbClr val="000000"/>
              </a:solidFill>
            </a:endParaRPr>
          </a:p>
          <a:p>
            <a:pPr indent="-381000" lvl="0" marL="457200" marR="0" rtl="0" algn="l">
              <a:lnSpc>
                <a:spcPct val="80000"/>
              </a:lnSpc>
              <a:spcBef>
                <a:spcPts val="0"/>
              </a:spcBef>
              <a:spcAft>
                <a:spcPts val="0"/>
              </a:spcAft>
              <a:buClr>
                <a:srgbClr val="000000"/>
              </a:buClr>
              <a:buSzPts val="2400"/>
              <a:buChar char="•"/>
            </a:pPr>
            <a:r>
              <a:rPr i="1" lang="en-US" sz="2400" u="none" cap="none" strike="noStrike">
                <a:solidFill>
                  <a:srgbClr val="000000"/>
                </a:solidFill>
              </a:rPr>
              <a:t>receptivity to different cultures, religions, and social practices;</a:t>
            </a:r>
            <a:endParaRPr i="1" sz="2400">
              <a:solidFill>
                <a:srgbClr val="000000"/>
              </a:solidFill>
            </a:endParaRPr>
          </a:p>
          <a:p>
            <a:pPr indent="-381000" lvl="0" marL="457200" marR="0" rtl="0" algn="l">
              <a:lnSpc>
                <a:spcPct val="80000"/>
              </a:lnSpc>
              <a:spcBef>
                <a:spcPts val="0"/>
              </a:spcBef>
              <a:spcAft>
                <a:spcPts val="0"/>
              </a:spcAft>
              <a:buClr>
                <a:srgbClr val="000000"/>
              </a:buClr>
              <a:buSzPts val="2400"/>
              <a:buChar char="•"/>
            </a:pPr>
            <a:r>
              <a:rPr i="1" lang="en-US" sz="2400" u="none" cap="none" strike="noStrike">
                <a:solidFill>
                  <a:srgbClr val="000000"/>
                </a:solidFill>
              </a:rPr>
              <a:t>the tendency (or not) to stereotype in particular ways; </a:t>
            </a:r>
            <a:endParaRPr i="1" sz="2400" u="none" cap="none" strike="noStrike">
              <a:solidFill>
                <a:srgbClr val="000000"/>
              </a:solidFill>
            </a:endParaRPr>
          </a:p>
          <a:p>
            <a:pPr indent="-381000" lvl="0" marL="457200" marR="0" rtl="0" algn="l">
              <a:lnSpc>
                <a:spcPct val="80000"/>
              </a:lnSpc>
              <a:spcBef>
                <a:spcPts val="0"/>
              </a:spcBef>
              <a:spcAft>
                <a:spcPts val="0"/>
              </a:spcAft>
              <a:buClr>
                <a:srgbClr val="000000"/>
              </a:buClr>
              <a:buSzPts val="2400"/>
              <a:buChar char="•"/>
            </a:pPr>
            <a:r>
              <a:rPr i="1" lang="en-US" sz="2400" u="none" cap="none" strike="noStrike">
                <a:solidFill>
                  <a:srgbClr val="000000"/>
                </a:solidFill>
              </a:rPr>
              <a:t>self and emotional awareness; </a:t>
            </a:r>
            <a:endParaRPr i="1" sz="2400" u="none" cap="none" strike="noStrike">
              <a:solidFill>
                <a:srgbClr val="000000"/>
              </a:solidFill>
            </a:endParaRPr>
          </a:p>
          <a:p>
            <a:pPr indent="-381000" lvl="0" marL="457200" marR="0" rtl="0" algn="l">
              <a:lnSpc>
                <a:spcPct val="80000"/>
              </a:lnSpc>
              <a:spcBef>
                <a:spcPts val="0"/>
              </a:spcBef>
              <a:spcAft>
                <a:spcPts val="0"/>
              </a:spcAft>
              <a:buClr>
                <a:srgbClr val="000000"/>
              </a:buClr>
              <a:buSzPts val="2400"/>
              <a:buChar char="•"/>
            </a:pPr>
            <a:r>
              <a:rPr i="1" lang="en-US" sz="2400" u="none" cap="none" strike="noStrike">
                <a:solidFill>
                  <a:srgbClr val="000000"/>
                </a:solidFill>
              </a:rPr>
              <a:t>preferred</a:t>
            </a:r>
            <a:r>
              <a:rPr lang="en-US" sz="2400">
                <a:solidFill>
                  <a:srgbClr val="000000"/>
                </a:solidFill>
              </a:rPr>
              <a:t> </a:t>
            </a:r>
            <a:r>
              <a:rPr i="1" lang="en-US" sz="2400" u="none" cap="none" strike="noStrike">
                <a:solidFill>
                  <a:srgbClr val="000000"/>
                </a:solidFill>
              </a:rPr>
              <a:t>but implicit strategies for making sense of why ‘other’ people and cultures ‘do what they do’ </a:t>
            </a:r>
            <a:r>
              <a:rPr i="0" lang="en-US" sz="2400" u="none" cap="none" strike="noStrike">
                <a:solidFill>
                  <a:srgbClr val="000000"/>
                </a:solidFill>
              </a:rPr>
              <a:t>(Shealy, 2005, p. 99).</a:t>
            </a:r>
            <a:endParaRPr sz="2400">
              <a:solidFill>
                <a:srgbClr val="000000"/>
              </a:solidFill>
            </a:endParaRPr>
          </a:p>
          <a:p>
            <a:pPr indent="-590550" lvl="2" marL="1524000" marR="0" rtl="0" algn="l">
              <a:lnSpc>
                <a:spcPct val="80000"/>
              </a:lnSpc>
              <a:spcBef>
                <a:spcPts val="60"/>
              </a:spcBef>
              <a:spcAft>
                <a:spcPts val="0"/>
              </a:spcAft>
              <a:buClr>
                <a:schemeClr val="dk1"/>
              </a:buClr>
              <a:buSzPts val="300"/>
              <a:buFont typeface="Arial"/>
              <a:buNone/>
            </a:pPr>
            <a:r>
              <a:t/>
            </a:r>
            <a:endParaRPr i="0" sz="300" u="none" cap="none" strike="noStrike">
              <a:solidFill>
                <a:schemeClr val="lt1"/>
              </a:solidFil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pic>
        <p:nvPicPr>
          <p:cNvPr id="878" name="Google Shape;878;p124"/>
          <p:cNvPicPr preferRelativeResize="0"/>
          <p:nvPr/>
        </p:nvPicPr>
        <p:blipFill>
          <a:blip r:embed="rId3">
            <a:alphaModFix/>
          </a:blip>
          <a:stretch>
            <a:fillRect/>
          </a:stretch>
        </p:blipFill>
        <p:spPr>
          <a:xfrm>
            <a:off x="5868149" y="1130049"/>
            <a:ext cx="3067900" cy="1912125"/>
          </a:xfrm>
          <a:prstGeom prst="rect">
            <a:avLst/>
          </a:prstGeom>
          <a:noFill/>
          <a:ln>
            <a:noFill/>
          </a:ln>
        </p:spPr>
      </p:pic>
      <p:pic>
        <p:nvPicPr>
          <p:cNvPr id="879" name="Google Shape;879;p124"/>
          <p:cNvPicPr preferRelativeResize="0"/>
          <p:nvPr/>
        </p:nvPicPr>
        <p:blipFill rotWithShape="1">
          <a:blip r:embed="rId4">
            <a:alphaModFix/>
          </a:blip>
          <a:srcRect b="0" l="0" r="0" t="0"/>
          <a:stretch/>
        </p:blipFill>
        <p:spPr>
          <a:xfrm>
            <a:off x="244800" y="182050"/>
            <a:ext cx="2545125" cy="14238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83" name="Shape 883"/>
        <p:cNvGrpSpPr/>
        <p:nvPr/>
      </p:nvGrpSpPr>
      <p:grpSpPr>
        <a:xfrm>
          <a:off x="0" y="0"/>
          <a:ext cx="0" cy="0"/>
          <a:chOff x="0" y="0"/>
          <a:chExt cx="0" cy="0"/>
        </a:xfrm>
      </p:grpSpPr>
      <p:sp>
        <p:nvSpPr>
          <p:cNvPr id="884" name="Google Shape;884;p125"/>
          <p:cNvSpPr txBox="1"/>
          <p:nvPr>
            <p:ph idx="1" type="body"/>
          </p:nvPr>
        </p:nvSpPr>
        <p:spPr>
          <a:xfrm>
            <a:off x="152400" y="147900"/>
            <a:ext cx="8839200" cy="834600"/>
          </a:xfrm>
          <a:prstGeom prst="rect">
            <a:avLst/>
          </a:prstGeom>
          <a:noFill/>
          <a:ln>
            <a:noFill/>
          </a:ln>
        </p:spPr>
        <p:txBody>
          <a:bodyPr anchorCtr="0" anchor="t" bIns="45700" lIns="91425" spcFirstLastPara="1" rIns="91425" wrap="square" tIns="45700">
            <a:noAutofit/>
          </a:bodyPr>
          <a:lstStyle/>
          <a:p>
            <a:pPr indent="-812800" lvl="0" marL="812800" marR="0" rtl="0" algn="ctr">
              <a:lnSpc>
                <a:spcPct val="80000"/>
              </a:lnSpc>
              <a:spcBef>
                <a:spcPts val="720"/>
              </a:spcBef>
              <a:spcAft>
                <a:spcPts val="0"/>
              </a:spcAft>
              <a:buClr>
                <a:schemeClr val="lt1"/>
              </a:buClr>
              <a:buSzPts val="3600"/>
              <a:buFont typeface="Arial"/>
              <a:buNone/>
            </a:pPr>
            <a:r>
              <a:rPr b="1" i="0" lang="en-US" sz="4800" u="none" cap="none" strike="noStrike">
                <a:solidFill>
                  <a:srgbClr val="000000"/>
                </a:solidFill>
                <a:latin typeface="Arial"/>
                <a:ea typeface="Arial"/>
                <a:cs typeface="Arial"/>
                <a:sym typeface="Arial"/>
              </a:rPr>
              <a:t>How is the BEVI </a:t>
            </a:r>
            <a:r>
              <a:rPr b="1" lang="en-US" sz="4800">
                <a:solidFill>
                  <a:srgbClr val="000000"/>
                </a:solidFill>
              </a:rPr>
              <a:t>U</a:t>
            </a:r>
            <a:r>
              <a:rPr b="1" i="0" lang="en-US" sz="4800" u="none" cap="none" strike="noStrike">
                <a:solidFill>
                  <a:srgbClr val="000000"/>
                </a:solidFill>
                <a:latin typeface="Arial"/>
                <a:ea typeface="Arial"/>
                <a:cs typeface="Arial"/>
                <a:sym typeface="Arial"/>
              </a:rPr>
              <a:t>sed?</a:t>
            </a:r>
            <a:r>
              <a:rPr b="1" i="0" lang="en-US" sz="3600" u="none" cap="none" strike="noStrike">
                <a:solidFill>
                  <a:srgbClr val="000000"/>
                </a:solidFill>
                <a:latin typeface="Arial"/>
                <a:ea typeface="Arial"/>
                <a:cs typeface="Arial"/>
                <a:sym typeface="Arial"/>
              </a:rPr>
              <a:t>  </a:t>
            </a:r>
            <a:endParaRPr>
              <a:solidFill>
                <a:srgbClr val="000000"/>
              </a:solidFil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l">
              <a:lnSpc>
                <a:spcPct val="80000"/>
              </a:lnSpc>
              <a:spcBef>
                <a:spcPts val="160"/>
              </a:spcBef>
              <a:spcAft>
                <a:spcPts val="0"/>
              </a:spcAft>
              <a:buClr>
                <a:schemeClr val="lt1"/>
              </a:buClr>
              <a:buSzPts val="800"/>
              <a:buFont typeface="Arial"/>
              <a:buNone/>
            </a:pPr>
            <a:r>
              <a:rPr b="1" i="1" lang="en-US" sz="800" u="none" cap="none" strike="noStrike">
                <a:solidFill>
                  <a:schemeClr val="lt1"/>
                </a:solidFill>
                <a:latin typeface="Arial"/>
                <a:ea typeface="Arial"/>
                <a:cs typeface="Arial"/>
                <a:sym typeface="Arial"/>
              </a:rPr>
              <a:t>          </a:t>
            </a:r>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pic>
        <p:nvPicPr>
          <p:cNvPr id="885" name="Google Shape;885;p125"/>
          <p:cNvPicPr preferRelativeResize="0"/>
          <p:nvPr/>
        </p:nvPicPr>
        <p:blipFill>
          <a:blip r:embed="rId3">
            <a:alphaModFix/>
          </a:blip>
          <a:stretch>
            <a:fillRect/>
          </a:stretch>
        </p:blipFill>
        <p:spPr>
          <a:xfrm>
            <a:off x="496275" y="1143000"/>
            <a:ext cx="8229601" cy="263275"/>
          </a:xfrm>
          <a:prstGeom prst="rect">
            <a:avLst/>
          </a:prstGeom>
          <a:noFill/>
          <a:ln>
            <a:noFill/>
          </a:ln>
        </p:spPr>
      </p:pic>
      <p:sp>
        <p:nvSpPr>
          <p:cNvPr id="886" name="Google Shape;886;p125"/>
          <p:cNvSpPr txBox="1"/>
          <p:nvPr/>
        </p:nvSpPr>
        <p:spPr>
          <a:xfrm>
            <a:off x="613875" y="1723250"/>
            <a:ext cx="8576100" cy="44454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SzPts val="2600"/>
              <a:buChar char="●"/>
            </a:pPr>
            <a:r>
              <a:rPr lang="en-US" sz="2600"/>
              <a:t>Evaluating Intervention Effectiveness</a:t>
            </a:r>
            <a:endParaRPr sz="2600"/>
          </a:p>
          <a:p>
            <a:pPr indent="-393700" lvl="0" marL="457200" rtl="0" algn="l">
              <a:spcBef>
                <a:spcPts val="0"/>
              </a:spcBef>
              <a:spcAft>
                <a:spcPts val="0"/>
              </a:spcAft>
              <a:buSzPts val="2600"/>
              <a:buChar char="●"/>
            </a:pPr>
            <a:r>
              <a:rPr lang="en-US" sz="2600"/>
              <a:t>Understanding Processes of Change</a:t>
            </a:r>
            <a:endParaRPr sz="2600"/>
          </a:p>
          <a:p>
            <a:pPr indent="-393700" lvl="0" marL="457200" rtl="0" algn="l">
              <a:spcBef>
                <a:spcPts val="0"/>
              </a:spcBef>
              <a:spcAft>
                <a:spcPts val="0"/>
              </a:spcAft>
              <a:buSzPts val="2600"/>
              <a:buChar char="●"/>
            </a:pPr>
            <a:r>
              <a:rPr lang="en-US" sz="2600"/>
              <a:t>Promoting Learning Objectives</a:t>
            </a:r>
            <a:endParaRPr sz="2600"/>
          </a:p>
          <a:p>
            <a:pPr indent="-393700" lvl="0" marL="457200" rtl="0" algn="l">
              <a:spcBef>
                <a:spcPts val="0"/>
              </a:spcBef>
              <a:spcAft>
                <a:spcPts val="0"/>
              </a:spcAft>
              <a:buSzPts val="2600"/>
              <a:buChar char="●"/>
            </a:pPr>
            <a:r>
              <a:rPr lang="en-US" sz="2600"/>
              <a:t>Enhancing Teaching, Program and Intervention Quality</a:t>
            </a:r>
            <a:endParaRPr sz="2600"/>
          </a:p>
          <a:p>
            <a:pPr indent="-393700" lvl="0" marL="457200" rtl="0" algn="l">
              <a:spcBef>
                <a:spcPts val="0"/>
              </a:spcBef>
              <a:spcAft>
                <a:spcPts val="0"/>
              </a:spcAft>
              <a:buSzPts val="2600"/>
              <a:buChar char="●"/>
            </a:pPr>
            <a:r>
              <a:rPr lang="en-US" sz="2600"/>
              <a:t>Facilitating Growth and Development</a:t>
            </a:r>
            <a:endParaRPr sz="2600"/>
          </a:p>
          <a:p>
            <a:pPr indent="-393700" lvl="0" marL="457200" rtl="0" algn="l">
              <a:spcBef>
                <a:spcPts val="0"/>
              </a:spcBef>
              <a:spcAft>
                <a:spcPts val="0"/>
              </a:spcAft>
              <a:buSzPts val="2600"/>
              <a:buChar char="●"/>
            </a:pPr>
            <a:r>
              <a:rPr lang="en-US" sz="2600"/>
              <a:t>Conducting Research</a:t>
            </a:r>
            <a:endParaRPr sz="2600"/>
          </a:p>
          <a:p>
            <a:pPr indent="-393700" lvl="0" marL="457200" rtl="0" algn="l">
              <a:spcBef>
                <a:spcPts val="0"/>
              </a:spcBef>
              <a:spcAft>
                <a:spcPts val="0"/>
              </a:spcAft>
              <a:buSzPts val="2600"/>
              <a:buChar char="●"/>
            </a:pPr>
            <a:r>
              <a:rPr lang="en-US" sz="2600"/>
              <a:t>Addressing Leadership and Organizational Needs</a:t>
            </a:r>
            <a:endParaRPr sz="2600"/>
          </a:p>
          <a:p>
            <a:pPr indent="-393700" lvl="0" marL="457200" rtl="0" algn="l">
              <a:spcBef>
                <a:spcPts val="0"/>
              </a:spcBef>
              <a:spcAft>
                <a:spcPts val="0"/>
              </a:spcAft>
              <a:buSzPts val="2600"/>
              <a:buChar char="●"/>
            </a:pPr>
            <a:r>
              <a:rPr lang="en-US" sz="2600"/>
              <a:t>Complying with Assessment and Accreditation Requirements</a:t>
            </a:r>
            <a:endParaRPr sz="2600"/>
          </a:p>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90" name="Shape 890"/>
        <p:cNvGrpSpPr/>
        <p:nvPr/>
      </p:nvGrpSpPr>
      <p:grpSpPr>
        <a:xfrm>
          <a:off x="0" y="0"/>
          <a:ext cx="0" cy="0"/>
          <a:chOff x="0" y="0"/>
          <a:chExt cx="0" cy="0"/>
        </a:xfrm>
      </p:grpSpPr>
      <p:sp>
        <p:nvSpPr>
          <p:cNvPr id="891" name="Google Shape;891;p126"/>
          <p:cNvSpPr txBox="1"/>
          <p:nvPr>
            <p:ph idx="1" type="body"/>
          </p:nvPr>
        </p:nvSpPr>
        <p:spPr>
          <a:xfrm>
            <a:off x="211775" y="1637700"/>
            <a:ext cx="4659300" cy="5220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2400"/>
              <a:t>Formative Variables </a:t>
            </a:r>
            <a:endParaRPr b="1" sz="2400"/>
          </a:p>
          <a:p>
            <a:pPr indent="0" lvl="0" marL="0" rtl="0" algn="l">
              <a:lnSpc>
                <a:spcPct val="90000"/>
              </a:lnSpc>
              <a:spcBef>
                <a:spcPts val="0"/>
              </a:spcBef>
              <a:spcAft>
                <a:spcPts val="0"/>
              </a:spcAft>
              <a:buClr>
                <a:schemeClr val="dk1"/>
              </a:buClr>
              <a:buSzPts val="1100"/>
              <a:buFont typeface="Arial"/>
              <a:buNone/>
            </a:pPr>
            <a:r>
              <a:rPr lang="en-US" sz="2400"/>
              <a:t>  •Negative Life Events </a:t>
            </a:r>
            <a:endParaRPr sz="2400"/>
          </a:p>
          <a:p>
            <a:pPr indent="0" lvl="0" marL="0" rtl="0" algn="l">
              <a:lnSpc>
                <a:spcPct val="90000"/>
              </a:lnSpc>
              <a:spcBef>
                <a:spcPts val="1000"/>
              </a:spcBef>
              <a:spcAft>
                <a:spcPts val="0"/>
              </a:spcAft>
              <a:buClr>
                <a:schemeClr val="dk1"/>
              </a:buClr>
              <a:buSzPts val="1100"/>
              <a:buFont typeface="Arial"/>
              <a:buNone/>
            </a:pPr>
            <a:r>
              <a:rPr b="1" lang="en-US" sz="2400"/>
              <a:t>Fulfillment of Core Needs </a:t>
            </a:r>
            <a:endParaRPr b="1" sz="2400"/>
          </a:p>
          <a:p>
            <a:pPr indent="0" lvl="0" marL="0" rtl="0" algn="l">
              <a:lnSpc>
                <a:spcPct val="90000"/>
              </a:lnSpc>
              <a:spcBef>
                <a:spcPts val="0"/>
              </a:spcBef>
              <a:spcAft>
                <a:spcPts val="0"/>
              </a:spcAft>
              <a:buClr>
                <a:schemeClr val="dk1"/>
              </a:buClr>
              <a:buSzPts val="1100"/>
              <a:buFont typeface="Arial"/>
              <a:buNone/>
            </a:pPr>
            <a:r>
              <a:rPr lang="en-US" sz="2400"/>
              <a:t>  •Needs Closure </a:t>
            </a:r>
            <a:endParaRPr sz="2400"/>
          </a:p>
          <a:p>
            <a:pPr indent="0" lvl="0" marL="0" rtl="0" algn="l">
              <a:lnSpc>
                <a:spcPct val="90000"/>
              </a:lnSpc>
              <a:spcBef>
                <a:spcPts val="0"/>
              </a:spcBef>
              <a:spcAft>
                <a:spcPts val="0"/>
              </a:spcAft>
              <a:buClr>
                <a:schemeClr val="dk1"/>
              </a:buClr>
              <a:buSzPts val="1100"/>
              <a:buFont typeface="Arial"/>
              <a:buNone/>
            </a:pPr>
            <a:r>
              <a:rPr lang="en-US" sz="2400"/>
              <a:t>  •Needs Fulfillment </a:t>
            </a:r>
            <a:endParaRPr sz="2400"/>
          </a:p>
          <a:p>
            <a:pPr indent="0" lvl="0" marL="0" rtl="0" algn="l">
              <a:lnSpc>
                <a:spcPct val="90000"/>
              </a:lnSpc>
              <a:spcBef>
                <a:spcPts val="0"/>
              </a:spcBef>
              <a:spcAft>
                <a:spcPts val="0"/>
              </a:spcAft>
              <a:buClr>
                <a:schemeClr val="dk1"/>
              </a:buClr>
              <a:buSzPts val="1100"/>
              <a:buFont typeface="Arial"/>
              <a:buNone/>
            </a:pPr>
            <a:r>
              <a:rPr lang="en-US" sz="2400"/>
              <a:t>  •Identity Diffusion</a:t>
            </a:r>
            <a:endParaRPr sz="2400"/>
          </a:p>
          <a:p>
            <a:pPr indent="0" lvl="0" marL="0" rtl="0" algn="l">
              <a:lnSpc>
                <a:spcPct val="90000"/>
              </a:lnSpc>
              <a:spcBef>
                <a:spcPts val="1000"/>
              </a:spcBef>
              <a:spcAft>
                <a:spcPts val="0"/>
              </a:spcAft>
              <a:buClr>
                <a:schemeClr val="dk1"/>
              </a:buClr>
              <a:buSzPts val="1100"/>
              <a:buFont typeface="Arial"/>
              <a:buNone/>
            </a:pPr>
            <a:r>
              <a:rPr b="1" lang="en-US" sz="2400"/>
              <a:t>Tolerance of Disequilibrium </a:t>
            </a:r>
            <a:endParaRPr b="1" sz="2400"/>
          </a:p>
          <a:p>
            <a:pPr indent="0" lvl="0" marL="0" rtl="0" algn="l">
              <a:lnSpc>
                <a:spcPct val="90000"/>
              </a:lnSpc>
              <a:spcBef>
                <a:spcPts val="0"/>
              </a:spcBef>
              <a:spcAft>
                <a:spcPts val="0"/>
              </a:spcAft>
              <a:buClr>
                <a:schemeClr val="dk1"/>
              </a:buClr>
              <a:buSzPts val="1100"/>
              <a:buFont typeface="Arial"/>
              <a:buNone/>
            </a:pPr>
            <a:r>
              <a:rPr lang="en-US" sz="2400"/>
              <a:t>  •Basic Openness</a:t>
            </a:r>
            <a:endParaRPr sz="2400"/>
          </a:p>
          <a:p>
            <a:pPr indent="0" lvl="0" marL="0" rtl="0" algn="l">
              <a:lnSpc>
                <a:spcPct val="90000"/>
              </a:lnSpc>
              <a:spcBef>
                <a:spcPts val="0"/>
              </a:spcBef>
              <a:spcAft>
                <a:spcPts val="0"/>
              </a:spcAft>
              <a:buClr>
                <a:schemeClr val="dk1"/>
              </a:buClr>
              <a:buSzPts val="1100"/>
              <a:buFont typeface="Arial"/>
              <a:buNone/>
            </a:pPr>
            <a:r>
              <a:rPr lang="en-US" sz="2400"/>
              <a:t>  •Self Certitude</a:t>
            </a:r>
            <a:endParaRPr sz="2400"/>
          </a:p>
          <a:p>
            <a:pPr indent="0" lvl="0" marL="0" rtl="0" algn="l">
              <a:lnSpc>
                <a:spcPct val="90000"/>
              </a:lnSpc>
              <a:spcBef>
                <a:spcPts val="1000"/>
              </a:spcBef>
              <a:spcAft>
                <a:spcPts val="0"/>
              </a:spcAft>
              <a:buClr>
                <a:schemeClr val="dk1"/>
              </a:buClr>
              <a:buSzPts val="1100"/>
              <a:buFont typeface="Arial"/>
              <a:buNone/>
            </a:pPr>
            <a:r>
              <a:rPr b="1" lang="en-US" sz="2400"/>
              <a:t>Critical Thinking </a:t>
            </a:r>
            <a:endParaRPr b="1" sz="2400"/>
          </a:p>
          <a:p>
            <a:pPr indent="0" lvl="0" marL="0" rtl="0" algn="l">
              <a:lnSpc>
                <a:spcPct val="90000"/>
              </a:lnSpc>
              <a:spcBef>
                <a:spcPts val="0"/>
              </a:spcBef>
              <a:spcAft>
                <a:spcPts val="0"/>
              </a:spcAft>
              <a:buClr>
                <a:schemeClr val="dk1"/>
              </a:buClr>
              <a:buSzPts val="1100"/>
              <a:buFont typeface="Arial"/>
              <a:buNone/>
            </a:pPr>
            <a:r>
              <a:rPr lang="en-US" sz="2400"/>
              <a:t>  •Basic Determinism</a:t>
            </a:r>
            <a:endParaRPr sz="2400"/>
          </a:p>
          <a:p>
            <a:pPr indent="0" lvl="0" marL="0" rtl="0" algn="l">
              <a:lnSpc>
                <a:spcPct val="90000"/>
              </a:lnSpc>
              <a:spcBef>
                <a:spcPts val="0"/>
              </a:spcBef>
              <a:spcAft>
                <a:spcPts val="0"/>
              </a:spcAft>
              <a:buClr>
                <a:schemeClr val="dk1"/>
              </a:buClr>
              <a:buSzPts val="1100"/>
              <a:buFont typeface="Arial"/>
              <a:buNone/>
            </a:pPr>
            <a:r>
              <a:rPr lang="en-US" sz="2400"/>
              <a:t>  •Socioemotional Convergence</a:t>
            </a:r>
            <a:endParaRPr sz="2400"/>
          </a:p>
          <a:p>
            <a:pPr indent="0" lvl="0" marL="0" rtl="0" algn="l">
              <a:lnSpc>
                <a:spcPct val="90000"/>
              </a:lnSpc>
              <a:spcBef>
                <a:spcPts val="0"/>
              </a:spcBef>
              <a:spcAft>
                <a:spcPts val="0"/>
              </a:spcAft>
              <a:buClr>
                <a:schemeClr val="dk1"/>
              </a:buClr>
              <a:buSzPts val="1100"/>
              <a:buFont typeface="Arial"/>
              <a:buNone/>
            </a:pPr>
            <a:r>
              <a:t/>
            </a:r>
            <a:endParaRPr b="1" sz="2000"/>
          </a:p>
          <a:p>
            <a:pPr indent="0" lvl="0" marL="0" rtl="0" algn="l">
              <a:lnSpc>
                <a:spcPct val="90000"/>
              </a:lnSpc>
              <a:spcBef>
                <a:spcPts val="0"/>
              </a:spcBef>
              <a:spcAft>
                <a:spcPts val="0"/>
              </a:spcAft>
              <a:buClr>
                <a:schemeClr val="dk1"/>
              </a:buClr>
              <a:buSzPts val="1100"/>
              <a:buFont typeface="Arial"/>
              <a:buNone/>
            </a:pPr>
            <a:r>
              <a:t/>
            </a:r>
            <a:endParaRPr b="1" sz="2000"/>
          </a:p>
          <a:p>
            <a:pPr indent="0" lvl="0" marL="0" rtl="0" algn="l">
              <a:lnSpc>
                <a:spcPct val="90000"/>
              </a:lnSpc>
              <a:spcBef>
                <a:spcPts val="0"/>
              </a:spcBef>
              <a:spcAft>
                <a:spcPts val="0"/>
              </a:spcAft>
              <a:buClr>
                <a:schemeClr val="dk1"/>
              </a:buClr>
              <a:buSzPts val="1100"/>
              <a:buFont typeface="Arial"/>
              <a:buNone/>
            </a:pPr>
            <a:r>
              <a:t/>
            </a:r>
            <a:endParaRPr b="1" sz="2400"/>
          </a:p>
          <a:p>
            <a:pPr indent="0" lvl="0" marL="0" rtl="0" algn="l">
              <a:lnSpc>
                <a:spcPct val="90000"/>
              </a:lnSpc>
              <a:spcBef>
                <a:spcPts val="0"/>
              </a:spcBef>
              <a:spcAft>
                <a:spcPts val="0"/>
              </a:spcAft>
              <a:buClr>
                <a:schemeClr val="dk1"/>
              </a:buClr>
              <a:buSzPts val="1100"/>
              <a:buFont typeface="Arial"/>
              <a:buNone/>
            </a:pPr>
            <a:r>
              <a:t/>
            </a:r>
            <a:endParaRPr b="1" sz="2400"/>
          </a:p>
          <a:p>
            <a:pPr indent="-812800" lvl="0" marL="812800" rtl="0" algn="ctr">
              <a:lnSpc>
                <a:spcPct val="80000"/>
              </a:lnSpc>
              <a:spcBef>
                <a:spcPts val="720"/>
              </a:spcBef>
              <a:spcAft>
                <a:spcPts val="0"/>
              </a:spcAft>
              <a:buClr>
                <a:schemeClr val="lt1"/>
              </a:buClr>
              <a:buSzPts val="3600"/>
              <a:buFont typeface="Arial"/>
              <a:buNone/>
            </a:pPr>
            <a:r>
              <a:rPr b="1" lang="en-US" sz="3600">
                <a:solidFill>
                  <a:srgbClr val="000000"/>
                </a:solidFill>
              </a:rPr>
              <a:t> </a:t>
            </a:r>
            <a:r>
              <a:rPr b="1" lang="en-US" sz="3600">
                <a:solidFill>
                  <a:schemeClr val="lt1"/>
                </a:solidFill>
              </a:rPr>
              <a:t> </a:t>
            </a:r>
            <a:endParaRPr/>
          </a:p>
          <a:p>
            <a:pPr indent="-812800" lvl="0" marL="812800" marR="0" rtl="0" algn="l">
              <a:lnSpc>
                <a:spcPct val="80000"/>
              </a:lnSpc>
              <a:spcBef>
                <a:spcPts val="0"/>
              </a:spcBef>
              <a:spcAft>
                <a:spcPts val="0"/>
              </a:spcAft>
              <a:buClr>
                <a:schemeClr val="dk1"/>
              </a:buClr>
              <a:buSzPts val="2400"/>
              <a:buFont typeface="Arial"/>
              <a:buNone/>
            </a:pPr>
            <a:r>
              <a:t/>
            </a:r>
            <a:endParaRPr b="1" sz="3600">
              <a:solidFill>
                <a:srgbClr val="000000"/>
              </a:solidFill>
            </a:endParaRPr>
          </a:p>
          <a:p>
            <a:pPr indent="-812800" lvl="0" marL="812800" marR="0" rtl="0" algn="l">
              <a:lnSpc>
                <a:spcPct val="80000"/>
              </a:lnSpc>
              <a:spcBef>
                <a:spcPts val="480"/>
              </a:spcBef>
              <a:spcAft>
                <a:spcPts val="0"/>
              </a:spcAft>
              <a:buClr>
                <a:schemeClr val="dk1"/>
              </a:buClr>
              <a:buSzPts val="2400"/>
              <a:buFont typeface="Arial"/>
              <a:buNone/>
            </a:pPr>
            <a:r>
              <a:t/>
            </a:r>
            <a:endParaRPr b="1" i="0" sz="2400" u="none" cap="none" strike="noStrike">
              <a:solidFill>
                <a:schemeClr val="lt1"/>
              </a:solidFill>
              <a:latin typeface="Arial"/>
              <a:ea typeface="Arial"/>
              <a:cs typeface="Arial"/>
              <a:sym typeface="Arial"/>
            </a:endParaRPr>
          </a:p>
          <a:p>
            <a:pPr indent="-812800" lvl="0" marL="812800" marR="0" rtl="0" algn="ctr">
              <a:lnSpc>
                <a:spcPct val="80000"/>
              </a:lnSpc>
              <a:spcBef>
                <a:spcPts val="72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   </a:t>
            </a:r>
            <a:endParaRPr b="1" i="0" sz="32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l">
              <a:lnSpc>
                <a:spcPct val="80000"/>
              </a:lnSpc>
              <a:spcBef>
                <a:spcPts val="160"/>
              </a:spcBef>
              <a:spcAft>
                <a:spcPts val="0"/>
              </a:spcAft>
              <a:buClr>
                <a:schemeClr val="lt1"/>
              </a:buClr>
              <a:buSzPts val="800"/>
              <a:buFont typeface="Arial"/>
              <a:buNone/>
            </a:pPr>
            <a:r>
              <a:rPr b="1" i="1" lang="en-US" sz="800" u="none" cap="none" strike="noStrike">
                <a:solidFill>
                  <a:schemeClr val="lt1"/>
                </a:solidFill>
                <a:latin typeface="Arial"/>
                <a:ea typeface="Arial"/>
                <a:cs typeface="Arial"/>
                <a:sym typeface="Arial"/>
              </a:rPr>
              <a:t>          </a:t>
            </a:r>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sp>
        <p:nvSpPr>
          <p:cNvPr id="892" name="Google Shape;892;p126"/>
          <p:cNvSpPr txBox="1"/>
          <p:nvPr/>
        </p:nvSpPr>
        <p:spPr>
          <a:xfrm>
            <a:off x="321175" y="264325"/>
            <a:ext cx="8492100" cy="1069200"/>
          </a:xfrm>
          <a:prstGeom prst="rect">
            <a:avLst/>
          </a:prstGeom>
          <a:noFill/>
          <a:ln>
            <a:noFill/>
          </a:ln>
        </p:spPr>
        <p:txBody>
          <a:bodyPr anchorCtr="0" anchor="t" bIns="91425" lIns="91425" spcFirstLastPara="1" rIns="91425" wrap="square" tIns="91425">
            <a:noAutofit/>
          </a:bodyPr>
          <a:lstStyle/>
          <a:p>
            <a:pPr indent="-812800" lvl="0" marL="812800" rtl="0" algn="ctr">
              <a:lnSpc>
                <a:spcPct val="80000"/>
              </a:lnSpc>
              <a:spcBef>
                <a:spcPts val="720"/>
              </a:spcBef>
              <a:spcAft>
                <a:spcPts val="0"/>
              </a:spcAft>
              <a:buClr>
                <a:schemeClr val="lt1"/>
              </a:buClr>
              <a:buSzPts val="3600"/>
              <a:buFont typeface="Arial"/>
              <a:buNone/>
            </a:pPr>
            <a:r>
              <a:rPr b="1" lang="en-US" sz="4800">
                <a:solidFill>
                  <a:schemeClr val="dk1"/>
                </a:solidFill>
              </a:rPr>
              <a:t>How is the BEVI structured?</a:t>
            </a:r>
            <a:endParaRPr sz="4800"/>
          </a:p>
        </p:txBody>
      </p:sp>
      <p:sp>
        <p:nvSpPr>
          <p:cNvPr id="893" name="Google Shape;893;p126"/>
          <p:cNvSpPr txBox="1"/>
          <p:nvPr>
            <p:ph idx="1" type="body"/>
          </p:nvPr>
        </p:nvSpPr>
        <p:spPr>
          <a:xfrm>
            <a:off x="4595650" y="1637700"/>
            <a:ext cx="4659300" cy="5220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sz="2400"/>
              <a:t>Self Access </a:t>
            </a:r>
            <a:endParaRPr b="1" sz="2400"/>
          </a:p>
          <a:p>
            <a:pPr indent="0" lvl="0" marL="0" rtl="0" algn="l">
              <a:lnSpc>
                <a:spcPct val="90000"/>
              </a:lnSpc>
              <a:spcBef>
                <a:spcPts val="0"/>
              </a:spcBef>
              <a:spcAft>
                <a:spcPts val="0"/>
              </a:spcAft>
              <a:buClr>
                <a:schemeClr val="dk1"/>
              </a:buClr>
              <a:buSzPts val="1100"/>
              <a:buFont typeface="Arial"/>
              <a:buNone/>
            </a:pPr>
            <a:r>
              <a:rPr lang="en-US" sz="2400"/>
              <a:t>  •Physical Resonance </a:t>
            </a:r>
            <a:endParaRPr sz="2400"/>
          </a:p>
          <a:p>
            <a:pPr indent="0" lvl="0" marL="0" rtl="0" algn="l">
              <a:lnSpc>
                <a:spcPct val="90000"/>
              </a:lnSpc>
              <a:spcBef>
                <a:spcPts val="0"/>
              </a:spcBef>
              <a:spcAft>
                <a:spcPts val="0"/>
              </a:spcAft>
              <a:buClr>
                <a:schemeClr val="dk1"/>
              </a:buClr>
              <a:buSzPts val="1100"/>
              <a:buFont typeface="Arial"/>
              <a:buNone/>
            </a:pPr>
            <a:r>
              <a:rPr lang="en-US" sz="2400"/>
              <a:t>  •Emotional Attunement </a:t>
            </a:r>
            <a:endParaRPr sz="2400"/>
          </a:p>
          <a:p>
            <a:pPr indent="0" lvl="0" marL="0" rtl="0" algn="l">
              <a:lnSpc>
                <a:spcPct val="90000"/>
              </a:lnSpc>
              <a:spcBef>
                <a:spcPts val="0"/>
              </a:spcBef>
              <a:spcAft>
                <a:spcPts val="0"/>
              </a:spcAft>
              <a:buClr>
                <a:schemeClr val="dk1"/>
              </a:buClr>
              <a:buSzPts val="1100"/>
              <a:buFont typeface="Arial"/>
              <a:buNone/>
            </a:pPr>
            <a:r>
              <a:rPr lang="en-US" sz="2400"/>
              <a:t>  •Self-Awareness </a:t>
            </a:r>
            <a:endParaRPr sz="2400"/>
          </a:p>
          <a:p>
            <a:pPr indent="0" lvl="0" marL="0" rtl="0" algn="l">
              <a:lnSpc>
                <a:spcPct val="90000"/>
              </a:lnSpc>
              <a:spcBef>
                <a:spcPts val="0"/>
              </a:spcBef>
              <a:spcAft>
                <a:spcPts val="0"/>
              </a:spcAft>
              <a:buClr>
                <a:schemeClr val="dk1"/>
              </a:buClr>
              <a:buSzPts val="1100"/>
              <a:buFont typeface="Arial"/>
              <a:buNone/>
            </a:pPr>
            <a:r>
              <a:rPr lang="en-US" sz="2400"/>
              <a:t>  •Meaning Quest </a:t>
            </a:r>
            <a:endParaRPr sz="2400"/>
          </a:p>
          <a:p>
            <a:pPr indent="0" lvl="0" marL="0" rtl="0" algn="l">
              <a:lnSpc>
                <a:spcPct val="90000"/>
              </a:lnSpc>
              <a:spcBef>
                <a:spcPts val="1000"/>
              </a:spcBef>
              <a:spcAft>
                <a:spcPts val="0"/>
              </a:spcAft>
              <a:buClr>
                <a:schemeClr val="dk1"/>
              </a:buClr>
              <a:buSzPts val="1100"/>
              <a:buFont typeface="Arial"/>
              <a:buNone/>
            </a:pPr>
            <a:r>
              <a:rPr b="1" lang="en-US" sz="2400"/>
              <a:t>Other Access </a:t>
            </a:r>
            <a:endParaRPr b="1" sz="2400"/>
          </a:p>
          <a:p>
            <a:pPr indent="0" lvl="0" marL="0" rtl="0" algn="l">
              <a:lnSpc>
                <a:spcPct val="90000"/>
              </a:lnSpc>
              <a:spcBef>
                <a:spcPts val="0"/>
              </a:spcBef>
              <a:spcAft>
                <a:spcPts val="0"/>
              </a:spcAft>
              <a:buClr>
                <a:schemeClr val="dk1"/>
              </a:buClr>
              <a:buSzPts val="1100"/>
              <a:buFont typeface="Arial"/>
              <a:buNone/>
            </a:pPr>
            <a:r>
              <a:rPr lang="en-US" sz="2400"/>
              <a:t>  •Religious Traditionalism </a:t>
            </a:r>
            <a:endParaRPr sz="2400"/>
          </a:p>
          <a:p>
            <a:pPr indent="0" lvl="0" marL="0" rtl="0" algn="l">
              <a:lnSpc>
                <a:spcPct val="90000"/>
              </a:lnSpc>
              <a:spcBef>
                <a:spcPts val="0"/>
              </a:spcBef>
              <a:spcAft>
                <a:spcPts val="0"/>
              </a:spcAft>
              <a:buClr>
                <a:schemeClr val="dk1"/>
              </a:buClr>
              <a:buSzPts val="1100"/>
              <a:buFont typeface="Arial"/>
              <a:buNone/>
            </a:pPr>
            <a:r>
              <a:rPr lang="en-US" sz="2400"/>
              <a:t>  •Gender Traditionalism </a:t>
            </a:r>
            <a:endParaRPr sz="2400"/>
          </a:p>
          <a:p>
            <a:pPr indent="0" lvl="0" marL="0" rtl="0" algn="l">
              <a:lnSpc>
                <a:spcPct val="90000"/>
              </a:lnSpc>
              <a:spcBef>
                <a:spcPts val="0"/>
              </a:spcBef>
              <a:spcAft>
                <a:spcPts val="0"/>
              </a:spcAft>
              <a:buClr>
                <a:schemeClr val="dk1"/>
              </a:buClr>
              <a:buSzPts val="1100"/>
              <a:buFont typeface="Arial"/>
              <a:buNone/>
            </a:pPr>
            <a:r>
              <a:rPr lang="en-US" sz="2400"/>
              <a:t>  •Sociocultural Openness </a:t>
            </a:r>
            <a:endParaRPr sz="2400"/>
          </a:p>
          <a:p>
            <a:pPr indent="0" lvl="0" marL="0" rtl="0" algn="l">
              <a:lnSpc>
                <a:spcPct val="90000"/>
              </a:lnSpc>
              <a:spcBef>
                <a:spcPts val="1000"/>
              </a:spcBef>
              <a:spcAft>
                <a:spcPts val="0"/>
              </a:spcAft>
              <a:buClr>
                <a:schemeClr val="dk1"/>
              </a:buClr>
              <a:buSzPts val="1100"/>
              <a:buFont typeface="Arial"/>
              <a:buNone/>
            </a:pPr>
            <a:r>
              <a:rPr b="1" lang="en-US" sz="2400"/>
              <a:t>Global Access </a:t>
            </a:r>
            <a:endParaRPr b="1" sz="2400"/>
          </a:p>
          <a:p>
            <a:pPr indent="0" lvl="0" marL="0" rtl="0" algn="l">
              <a:lnSpc>
                <a:spcPct val="90000"/>
              </a:lnSpc>
              <a:spcBef>
                <a:spcPts val="0"/>
              </a:spcBef>
              <a:spcAft>
                <a:spcPts val="0"/>
              </a:spcAft>
              <a:buClr>
                <a:schemeClr val="dk1"/>
              </a:buClr>
              <a:buSzPts val="1100"/>
              <a:buFont typeface="Arial"/>
              <a:buNone/>
            </a:pPr>
            <a:r>
              <a:rPr lang="en-US" sz="2400"/>
              <a:t>  •Ecological Resonance</a:t>
            </a:r>
            <a:endParaRPr sz="2400"/>
          </a:p>
          <a:p>
            <a:pPr indent="0" lvl="0" marL="0" rtl="0" algn="l">
              <a:lnSpc>
                <a:spcPct val="90000"/>
              </a:lnSpc>
              <a:spcBef>
                <a:spcPts val="0"/>
              </a:spcBef>
              <a:spcAft>
                <a:spcPts val="0"/>
              </a:spcAft>
              <a:buClr>
                <a:schemeClr val="dk1"/>
              </a:buClr>
              <a:buSzPts val="1100"/>
              <a:buFont typeface="Arial"/>
              <a:buNone/>
            </a:pPr>
            <a:r>
              <a:rPr lang="en-US" sz="2400"/>
              <a:t>  •Global Resonance</a:t>
            </a:r>
            <a:endParaRPr sz="2400"/>
          </a:p>
          <a:p>
            <a:pPr indent="0" lvl="0" marL="0" rtl="0" algn="l">
              <a:lnSpc>
                <a:spcPct val="90000"/>
              </a:lnSpc>
              <a:spcBef>
                <a:spcPts val="0"/>
              </a:spcBef>
              <a:spcAft>
                <a:spcPts val="0"/>
              </a:spcAft>
              <a:buClr>
                <a:schemeClr val="dk1"/>
              </a:buClr>
              <a:buSzPts val="1100"/>
              <a:buFont typeface="Arial"/>
              <a:buNone/>
            </a:pPr>
            <a:r>
              <a:t/>
            </a:r>
            <a:endParaRPr sz="2000"/>
          </a:p>
          <a:p>
            <a:pPr indent="0" lvl="0" marL="0" rtl="0" algn="l">
              <a:lnSpc>
                <a:spcPct val="90000"/>
              </a:lnSpc>
              <a:spcBef>
                <a:spcPts val="0"/>
              </a:spcBef>
              <a:spcAft>
                <a:spcPts val="0"/>
              </a:spcAft>
              <a:buClr>
                <a:schemeClr val="dk1"/>
              </a:buClr>
              <a:buSzPts val="1100"/>
              <a:buFont typeface="Arial"/>
              <a:buNone/>
            </a:pPr>
            <a:r>
              <a:t/>
            </a:r>
            <a:endParaRPr b="1" sz="2400"/>
          </a:p>
          <a:p>
            <a:pPr indent="0" lvl="0" marL="0" rtl="0" algn="l">
              <a:lnSpc>
                <a:spcPct val="90000"/>
              </a:lnSpc>
              <a:spcBef>
                <a:spcPts val="0"/>
              </a:spcBef>
              <a:spcAft>
                <a:spcPts val="0"/>
              </a:spcAft>
              <a:buClr>
                <a:schemeClr val="dk1"/>
              </a:buClr>
              <a:buSzPts val="1100"/>
              <a:buFont typeface="Arial"/>
              <a:buNone/>
            </a:pPr>
            <a:r>
              <a:t/>
            </a:r>
            <a:endParaRPr b="1" sz="2400"/>
          </a:p>
          <a:p>
            <a:pPr indent="-812800" lvl="0" marL="812800" rtl="0" algn="ctr">
              <a:lnSpc>
                <a:spcPct val="80000"/>
              </a:lnSpc>
              <a:spcBef>
                <a:spcPts val="720"/>
              </a:spcBef>
              <a:spcAft>
                <a:spcPts val="0"/>
              </a:spcAft>
              <a:buClr>
                <a:schemeClr val="lt1"/>
              </a:buClr>
              <a:buSzPts val="3600"/>
              <a:buFont typeface="Arial"/>
              <a:buNone/>
            </a:pPr>
            <a:r>
              <a:rPr b="1" lang="en-US" sz="3600">
                <a:solidFill>
                  <a:srgbClr val="000000"/>
                </a:solidFill>
              </a:rPr>
              <a:t> </a:t>
            </a:r>
            <a:r>
              <a:rPr b="1" lang="en-US" sz="3600">
                <a:solidFill>
                  <a:schemeClr val="lt1"/>
                </a:solidFill>
              </a:rPr>
              <a:t> </a:t>
            </a:r>
            <a:endParaRPr/>
          </a:p>
          <a:p>
            <a:pPr indent="-812800" lvl="0" marL="812800" marR="0" rtl="0" algn="l">
              <a:lnSpc>
                <a:spcPct val="80000"/>
              </a:lnSpc>
              <a:spcBef>
                <a:spcPts val="0"/>
              </a:spcBef>
              <a:spcAft>
                <a:spcPts val="0"/>
              </a:spcAft>
              <a:buClr>
                <a:schemeClr val="dk1"/>
              </a:buClr>
              <a:buSzPts val="2400"/>
              <a:buFont typeface="Arial"/>
              <a:buNone/>
            </a:pPr>
            <a:r>
              <a:t/>
            </a:r>
            <a:endParaRPr b="1" sz="3600">
              <a:solidFill>
                <a:srgbClr val="000000"/>
              </a:solidFill>
            </a:endParaRPr>
          </a:p>
          <a:p>
            <a:pPr indent="-812800" lvl="0" marL="812800" marR="0" rtl="0" algn="l">
              <a:lnSpc>
                <a:spcPct val="80000"/>
              </a:lnSpc>
              <a:spcBef>
                <a:spcPts val="480"/>
              </a:spcBef>
              <a:spcAft>
                <a:spcPts val="0"/>
              </a:spcAft>
              <a:buClr>
                <a:schemeClr val="dk1"/>
              </a:buClr>
              <a:buSzPts val="2400"/>
              <a:buFont typeface="Arial"/>
              <a:buNone/>
            </a:pPr>
            <a:r>
              <a:t/>
            </a:r>
            <a:endParaRPr b="1" i="0" sz="2400" u="none" cap="none" strike="noStrike">
              <a:solidFill>
                <a:schemeClr val="lt1"/>
              </a:solidFill>
              <a:latin typeface="Arial"/>
              <a:ea typeface="Arial"/>
              <a:cs typeface="Arial"/>
              <a:sym typeface="Arial"/>
            </a:endParaRPr>
          </a:p>
          <a:p>
            <a:pPr indent="-812800" lvl="0" marL="812800" marR="0" rtl="0" algn="ctr">
              <a:lnSpc>
                <a:spcPct val="80000"/>
              </a:lnSpc>
              <a:spcBef>
                <a:spcPts val="72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   </a:t>
            </a:r>
            <a:endParaRPr b="1" i="0" sz="32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l">
              <a:lnSpc>
                <a:spcPct val="80000"/>
              </a:lnSpc>
              <a:spcBef>
                <a:spcPts val="160"/>
              </a:spcBef>
              <a:spcAft>
                <a:spcPts val="0"/>
              </a:spcAft>
              <a:buClr>
                <a:schemeClr val="lt1"/>
              </a:buClr>
              <a:buSzPts val="800"/>
              <a:buFont typeface="Arial"/>
              <a:buNone/>
            </a:pPr>
            <a:r>
              <a:rPr b="1" i="1" lang="en-US" sz="800" u="none" cap="none" strike="noStrike">
                <a:solidFill>
                  <a:schemeClr val="lt1"/>
                </a:solidFill>
                <a:latin typeface="Arial"/>
                <a:ea typeface="Arial"/>
                <a:cs typeface="Arial"/>
                <a:sym typeface="Arial"/>
              </a:rPr>
              <a:t>          </a:t>
            </a:r>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pic>
        <p:nvPicPr>
          <p:cNvPr id="894" name="Google Shape;894;p126"/>
          <p:cNvPicPr preferRelativeResize="0"/>
          <p:nvPr/>
        </p:nvPicPr>
        <p:blipFill>
          <a:blip r:embed="rId3">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98" name="Shape 898"/>
        <p:cNvGrpSpPr/>
        <p:nvPr/>
      </p:nvGrpSpPr>
      <p:grpSpPr>
        <a:xfrm>
          <a:off x="0" y="0"/>
          <a:ext cx="0" cy="0"/>
          <a:chOff x="0" y="0"/>
          <a:chExt cx="0" cy="0"/>
        </a:xfrm>
      </p:grpSpPr>
      <p:sp>
        <p:nvSpPr>
          <p:cNvPr id="899" name="Google Shape;899;p127"/>
          <p:cNvSpPr txBox="1"/>
          <p:nvPr>
            <p:ph idx="1" type="body"/>
          </p:nvPr>
        </p:nvSpPr>
        <p:spPr>
          <a:xfrm>
            <a:off x="823425" y="1775025"/>
            <a:ext cx="7575300" cy="4501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US" sz="2400"/>
              <a:t>The BEVI has undergone multiple exploratory and confirmatory factor analyses to determine and validate the structure that underlies BEVI items. </a:t>
            </a:r>
            <a:endParaRPr sz="2400"/>
          </a:p>
          <a:p>
            <a:pPr indent="0" lvl="0" marL="0" rtl="0" algn="l">
              <a:lnSpc>
                <a:spcPct val="90000"/>
              </a:lnSpc>
              <a:spcBef>
                <a:spcPts val="0"/>
              </a:spcBef>
              <a:spcAft>
                <a:spcPts val="0"/>
              </a:spcAft>
              <a:buClr>
                <a:schemeClr val="dk1"/>
              </a:buClr>
              <a:buSzPts val="1100"/>
              <a:buFont typeface="Arial"/>
              <a:buNone/>
            </a:pPr>
            <a:r>
              <a:t/>
            </a:r>
            <a:endParaRPr sz="800"/>
          </a:p>
          <a:p>
            <a:pPr indent="0" lvl="0" marL="0" rtl="0" algn="l">
              <a:lnSpc>
                <a:spcPct val="90000"/>
              </a:lnSpc>
              <a:spcBef>
                <a:spcPts val="0"/>
              </a:spcBef>
              <a:spcAft>
                <a:spcPts val="0"/>
              </a:spcAft>
              <a:buClr>
                <a:schemeClr val="dk1"/>
              </a:buClr>
              <a:buSzPts val="1100"/>
              <a:buFont typeface="Arial"/>
              <a:buNone/>
            </a:pPr>
            <a:r>
              <a:t/>
            </a:r>
            <a:endParaRPr sz="2400"/>
          </a:p>
          <a:p>
            <a:pPr indent="0" lvl="0" marL="0" rtl="0" algn="l">
              <a:lnSpc>
                <a:spcPct val="90000"/>
              </a:lnSpc>
              <a:spcBef>
                <a:spcPts val="0"/>
              </a:spcBef>
              <a:spcAft>
                <a:spcPts val="0"/>
              </a:spcAft>
              <a:buClr>
                <a:schemeClr val="dk1"/>
              </a:buClr>
              <a:buSzPts val="1100"/>
              <a:buFont typeface="Arial"/>
              <a:buNone/>
            </a:pPr>
            <a:r>
              <a:rPr lang="en-US" sz="2400"/>
              <a:t>For those of you who are unfamiliar with factor analysis, a brief explanation can be found at </a:t>
            </a:r>
            <a:endParaRPr sz="2400"/>
          </a:p>
          <a:p>
            <a:pPr indent="0" lvl="0" marL="0" rtl="0" algn="l">
              <a:lnSpc>
                <a:spcPct val="90000"/>
              </a:lnSpc>
              <a:spcBef>
                <a:spcPts val="0"/>
              </a:spcBef>
              <a:spcAft>
                <a:spcPts val="0"/>
              </a:spcAft>
              <a:buClr>
                <a:schemeClr val="dk1"/>
              </a:buClr>
              <a:buSzPts val="1100"/>
              <a:buFont typeface="Arial"/>
              <a:buNone/>
            </a:pPr>
            <a:r>
              <a:rPr b="1" lang="en-US" sz="2400" u="sng">
                <a:solidFill>
                  <a:srgbClr val="0000FF"/>
                </a:solidFill>
                <a:hlinkClick r:id="rId3"/>
              </a:rPr>
              <a:t>https://www.youtube.com/watch?v=Q2JBLuQDUv</a:t>
            </a:r>
            <a:r>
              <a:rPr b="1" lang="en-US" sz="2400" u="sng">
                <a:solidFill>
                  <a:srgbClr val="0000FF"/>
                </a:solidFill>
                <a:hlinkClick r:id="rId4"/>
              </a:rPr>
              <a:t>I</a:t>
            </a:r>
            <a:r>
              <a:rPr b="1" lang="en-US" sz="2400"/>
              <a:t>.</a:t>
            </a:r>
            <a:endParaRPr b="1" sz="2400"/>
          </a:p>
          <a:p>
            <a:pPr indent="0" lvl="0" marL="0" rtl="0" algn="l">
              <a:lnSpc>
                <a:spcPct val="90000"/>
              </a:lnSpc>
              <a:spcBef>
                <a:spcPts val="0"/>
              </a:spcBef>
              <a:spcAft>
                <a:spcPts val="0"/>
              </a:spcAft>
              <a:buClr>
                <a:schemeClr val="dk1"/>
              </a:buClr>
              <a:buSzPts val="1100"/>
              <a:buFont typeface="Arial"/>
              <a:buNone/>
            </a:pPr>
            <a:r>
              <a:t/>
            </a:r>
            <a:endParaRPr b="1" sz="2400"/>
          </a:p>
          <a:p>
            <a:pPr indent="0" lvl="0" marL="0" rtl="0" algn="l">
              <a:lnSpc>
                <a:spcPct val="90000"/>
              </a:lnSpc>
              <a:spcBef>
                <a:spcPts val="0"/>
              </a:spcBef>
              <a:spcAft>
                <a:spcPts val="0"/>
              </a:spcAft>
              <a:buClr>
                <a:schemeClr val="dk1"/>
              </a:buClr>
              <a:buSzPts val="1100"/>
              <a:buFont typeface="Arial"/>
              <a:buNone/>
            </a:pPr>
            <a:r>
              <a:t/>
            </a:r>
            <a:endParaRPr b="1" sz="2400"/>
          </a:p>
          <a:p>
            <a:pPr indent="-812800" lvl="0" marL="812800" rtl="0" algn="ctr">
              <a:lnSpc>
                <a:spcPct val="80000"/>
              </a:lnSpc>
              <a:spcBef>
                <a:spcPts val="720"/>
              </a:spcBef>
              <a:spcAft>
                <a:spcPts val="0"/>
              </a:spcAft>
              <a:buClr>
                <a:schemeClr val="lt1"/>
              </a:buClr>
              <a:buSzPts val="3600"/>
              <a:buFont typeface="Arial"/>
              <a:buNone/>
            </a:pPr>
            <a:r>
              <a:rPr b="1" lang="en-US" sz="3600">
                <a:solidFill>
                  <a:srgbClr val="000000"/>
                </a:solidFill>
              </a:rPr>
              <a:t> </a:t>
            </a:r>
            <a:r>
              <a:rPr b="1" lang="en-US" sz="3600">
                <a:solidFill>
                  <a:schemeClr val="lt1"/>
                </a:solidFill>
              </a:rPr>
              <a:t> </a:t>
            </a:r>
            <a:endParaRPr/>
          </a:p>
          <a:p>
            <a:pPr indent="-812800" lvl="0" marL="812800" marR="0" rtl="0" algn="l">
              <a:lnSpc>
                <a:spcPct val="80000"/>
              </a:lnSpc>
              <a:spcBef>
                <a:spcPts val="0"/>
              </a:spcBef>
              <a:spcAft>
                <a:spcPts val="0"/>
              </a:spcAft>
              <a:buClr>
                <a:schemeClr val="dk1"/>
              </a:buClr>
              <a:buSzPts val="2400"/>
              <a:buFont typeface="Arial"/>
              <a:buNone/>
            </a:pPr>
            <a:r>
              <a:t/>
            </a:r>
            <a:endParaRPr b="1" sz="3600">
              <a:solidFill>
                <a:srgbClr val="000000"/>
              </a:solidFill>
            </a:endParaRPr>
          </a:p>
          <a:p>
            <a:pPr indent="-812800" lvl="0" marL="812800" marR="0" rtl="0" algn="l">
              <a:lnSpc>
                <a:spcPct val="80000"/>
              </a:lnSpc>
              <a:spcBef>
                <a:spcPts val="480"/>
              </a:spcBef>
              <a:spcAft>
                <a:spcPts val="0"/>
              </a:spcAft>
              <a:buClr>
                <a:schemeClr val="dk1"/>
              </a:buClr>
              <a:buSzPts val="2400"/>
              <a:buFont typeface="Arial"/>
              <a:buNone/>
            </a:pPr>
            <a:r>
              <a:t/>
            </a:r>
            <a:endParaRPr b="1" i="0" sz="2400" u="none" cap="none" strike="noStrike">
              <a:solidFill>
                <a:schemeClr val="lt1"/>
              </a:solidFill>
              <a:latin typeface="Arial"/>
              <a:ea typeface="Arial"/>
              <a:cs typeface="Arial"/>
              <a:sym typeface="Arial"/>
            </a:endParaRPr>
          </a:p>
          <a:p>
            <a:pPr indent="-812800" lvl="0" marL="812800" marR="0" rtl="0" algn="ctr">
              <a:lnSpc>
                <a:spcPct val="80000"/>
              </a:lnSpc>
              <a:spcBef>
                <a:spcPts val="72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   </a:t>
            </a:r>
            <a:endParaRPr b="1" i="0" sz="32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l">
              <a:lnSpc>
                <a:spcPct val="80000"/>
              </a:lnSpc>
              <a:spcBef>
                <a:spcPts val="160"/>
              </a:spcBef>
              <a:spcAft>
                <a:spcPts val="0"/>
              </a:spcAft>
              <a:buClr>
                <a:schemeClr val="lt1"/>
              </a:buClr>
              <a:buSzPts val="800"/>
              <a:buFont typeface="Arial"/>
              <a:buNone/>
            </a:pPr>
            <a:r>
              <a:rPr b="1" i="1" lang="en-US" sz="800" u="none" cap="none" strike="noStrike">
                <a:solidFill>
                  <a:schemeClr val="lt1"/>
                </a:solidFill>
                <a:latin typeface="Arial"/>
                <a:ea typeface="Arial"/>
                <a:cs typeface="Arial"/>
                <a:sym typeface="Arial"/>
              </a:rPr>
              <a:t>          </a:t>
            </a:r>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sp>
        <p:nvSpPr>
          <p:cNvPr id="900" name="Google Shape;900;p127"/>
          <p:cNvSpPr txBox="1"/>
          <p:nvPr/>
        </p:nvSpPr>
        <p:spPr>
          <a:xfrm>
            <a:off x="321175" y="264325"/>
            <a:ext cx="8492100" cy="1069200"/>
          </a:xfrm>
          <a:prstGeom prst="rect">
            <a:avLst/>
          </a:prstGeom>
          <a:noFill/>
          <a:ln>
            <a:noFill/>
          </a:ln>
        </p:spPr>
        <p:txBody>
          <a:bodyPr anchorCtr="0" anchor="t" bIns="91425" lIns="91425" spcFirstLastPara="1" rIns="91425" wrap="square" tIns="91425">
            <a:noAutofit/>
          </a:bodyPr>
          <a:lstStyle/>
          <a:p>
            <a:pPr indent="-812800" lvl="0" marL="812800" rtl="0" algn="ctr">
              <a:lnSpc>
                <a:spcPct val="80000"/>
              </a:lnSpc>
              <a:spcBef>
                <a:spcPts val="720"/>
              </a:spcBef>
              <a:spcAft>
                <a:spcPts val="0"/>
              </a:spcAft>
              <a:buClr>
                <a:schemeClr val="lt1"/>
              </a:buClr>
              <a:buSzPts val="3600"/>
              <a:buFont typeface="Arial"/>
              <a:buNone/>
            </a:pPr>
            <a:r>
              <a:rPr b="1" lang="en-US" sz="4800">
                <a:solidFill>
                  <a:schemeClr val="dk1"/>
                </a:solidFill>
              </a:rPr>
              <a:t>How is the BEVI structured?</a:t>
            </a:r>
            <a:endParaRPr sz="4800"/>
          </a:p>
        </p:txBody>
      </p:sp>
      <p:pic>
        <p:nvPicPr>
          <p:cNvPr id="901" name="Google Shape;901;p127"/>
          <p:cNvPicPr preferRelativeResize="0"/>
          <p:nvPr/>
        </p:nvPicPr>
        <p:blipFill>
          <a:blip r:embed="rId5">
            <a:alphaModFix/>
          </a:blip>
          <a:stretch>
            <a:fillRect/>
          </a:stretch>
        </p:blipFill>
        <p:spPr>
          <a:xfrm>
            <a:off x="496275" y="1143000"/>
            <a:ext cx="8229601" cy="263275"/>
          </a:xfrm>
          <a:prstGeom prst="rect">
            <a:avLst/>
          </a:prstGeom>
          <a:noFill/>
          <a:ln>
            <a:noFill/>
          </a:ln>
        </p:spPr>
      </p:pic>
      <p:pic>
        <p:nvPicPr>
          <p:cNvPr id="902" name="Google Shape;902;p127"/>
          <p:cNvPicPr preferRelativeResize="0"/>
          <p:nvPr/>
        </p:nvPicPr>
        <p:blipFill>
          <a:blip r:embed="rId6">
            <a:alphaModFix/>
          </a:blip>
          <a:stretch>
            <a:fillRect/>
          </a:stretch>
        </p:blipFill>
        <p:spPr>
          <a:xfrm>
            <a:off x="3612925" y="4780650"/>
            <a:ext cx="2401125" cy="16533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06" name="Shape 906"/>
        <p:cNvGrpSpPr/>
        <p:nvPr/>
      </p:nvGrpSpPr>
      <p:grpSpPr>
        <a:xfrm>
          <a:off x="0" y="0"/>
          <a:ext cx="0" cy="0"/>
          <a:chOff x="0" y="0"/>
          <a:chExt cx="0" cy="0"/>
        </a:xfrm>
      </p:grpSpPr>
      <p:sp>
        <p:nvSpPr>
          <p:cNvPr id="907" name="Google Shape;907;p128"/>
          <p:cNvSpPr txBox="1"/>
          <p:nvPr>
            <p:ph type="title"/>
          </p:nvPr>
        </p:nvSpPr>
        <p:spPr>
          <a:xfrm>
            <a:off x="228600" y="363075"/>
            <a:ext cx="8613000" cy="171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b="1" i="0" lang="en-US" sz="3600" u="none" cap="none" strike="noStrike">
                <a:solidFill>
                  <a:srgbClr val="8C0584"/>
                </a:solidFill>
                <a:latin typeface="Arial"/>
                <a:ea typeface="Arial"/>
                <a:cs typeface="Arial"/>
                <a:sym typeface="Arial"/>
              </a:rPr>
            </a:br>
            <a:r>
              <a:rPr b="1" i="0" lang="en-US" sz="4800" u="none" cap="none" strike="noStrike">
                <a:solidFill>
                  <a:srgbClr val="000000"/>
                </a:solidFill>
                <a:latin typeface="Arial"/>
                <a:ea typeface="Arial"/>
                <a:cs typeface="Arial"/>
                <a:sym typeface="Arial"/>
              </a:rPr>
              <a:t>Correlation Matrix Findings</a:t>
            </a:r>
            <a:endParaRPr b="1" i="0" sz="4800" u="none" cap="none" strike="noStrike">
              <a:solidFill>
                <a:srgbClr val="000000"/>
              </a:solidFill>
              <a:latin typeface="Arial"/>
              <a:ea typeface="Arial"/>
              <a:cs typeface="Arial"/>
              <a:sym typeface="Arial"/>
            </a:endParaRPr>
          </a:p>
          <a:p>
            <a:pPr indent="0" lvl="0" marL="0" marR="0" rtl="0" algn="ctr">
              <a:spcBef>
                <a:spcPts val="0"/>
              </a:spcBef>
              <a:spcAft>
                <a:spcPts val="0"/>
              </a:spcAft>
              <a:buNone/>
            </a:pPr>
            <a:r>
              <a:t/>
            </a:r>
            <a:endParaRPr b="1" sz="3600">
              <a:solidFill>
                <a:srgbClr val="000000"/>
              </a:solidFill>
              <a:latin typeface="Arial"/>
              <a:ea typeface="Arial"/>
              <a:cs typeface="Arial"/>
              <a:sym typeface="Arial"/>
            </a:endParaRPr>
          </a:p>
          <a:p>
            <a:pPr indent="0" lvl="0" marL="0" marR="0" rtl="0" algn="ctr">
              <a:spcBef>
                <a:spcPts val="0"/>
              </a:spcBef>
              <a:spcAft>
                <a:spcPts val="0"/>
              </a:spcAft>
              <a:buNone/>
            </a:pPr>
            <a:r>
              <a:rPr b="1" i="0" lang="en-US" sz="3000" u="none" cap="none" strike="noStrike">
                <a:solidFill>
                  <a:srgbClr val="000000"/>
                </a:solidFill>
                <a:latin typeface="Arial"/>
                <a:ea typeface="Arial"/>
                <a:cs typeface="Arial"/>
                <a:sym typeface="Arial"/>
              </a:rPr>
              <a:t>Sociocultural Openness </a:t>
            </a:r>
            <a:r>
              <a:rPr b="1" lang="en-US" sz="3000">
                <a:solidFill>
                  <a:srgbClr val="000000"/>
                </a:solidFill>
                <a:latin typeface="Arial"/>
                <a:ea typeface="Arial"/>
                <a:cs typeface="Arial"/>
                <a:sym typeface="Arial"/>
              </a:rPr>
              <a:t>--</a:t>
            </a:r>
            <a:r>
              <a:rPr b="1" i="0" lang="en-US" sz="3000" u="none" cap="none" strike="noStrike">
                <a:solidFill>
                  <a:srgbClr val="000000"/>
                </a:solidFill>
                <a:latin typeface="Arial"/>
                <a:ea typeface="Arial"/>
                <a:cs typeface="Arial"/>
                <a:sym typeface="Arial"/>
              </a:rPr>
              <a:t> Other BEVI Scales</a:t>
            </a: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908" name="Google Shape;908;p128"/>
          <p:cNvSpPr txBox="1"/>
          <p:nvPr>
            <p:ph idx="1" type="body"/>
          </p:nvPr>
        </p:nvSpPr>
        <p:spPr>
          <a:xfrm>
            <a:off x="1139675" y="2411825"/>
            <a:ext cx="7106700" cy="4104300"/>
          </a:xfrm>
          <a:prstGeom prst="rect">
            <a:avLst/>
          </a:prstGeom>
          <a:noFill/>
          <a:ln>
            <a:noFill/>
          </a:ln>
        </p:spPr>
        <p:txBody>
          <a:bodyPr anchorCtr="0" anchor="t" bIns="45700" lIns="91425" spcFirstLastPara="1" rIns="91425" wrap="square" tIns="45700">
            <a:noAutofit/>
          </a:bodyPr>
          <a:lstStyle/>
          <a:p>
            <a:pPr indent="-381000" lvl="0" marL="342900" rtl="0" algn="l">
              <a:lnSpc>
                <a:spcPct val="90000"/>
              </a:lnSpc>
              <a:spcBef>
                <a:spcPts val="1000"/>
              </a:spcBef>
              <a:spcAft>
                <a:spcPts val="0"/>
              </a:spcAft>
              <a:buClr>
                <a:srgbClr val="000000"/>
              </a:buClr>
              <a:buSzPts val="3000"/>
              <a:buFont typeface="Arial"/>
              <a:buChar char="•"/>
            </a:pPr>
            <a:r>
              <a:rPr lang="en-US" sz="3000">
                <a:latin typeface="Arial"/>
                <a:ea typeface="Arial"/>
                <a:cs typeface="Arial"/>
                <a:sym typeface="Arial"/>
              </a:rPr>
              <a:t>  Needs Closure (-.90)</a:t>
            </a:r>
            <a:endParaRPr sz="3000">
              <a:latin typeface="Arial"/>
              <a:ea typeface="Arial"/>
              <a:cs typeface="Arial"/>
              <a:sym typeface="Arial"/>
            </a:endParaRPr>
          </a:p>
          <a:p>
            <a:pPr indent="-381000" lvl="0" marL="342900" rtl="0" algn="l">
              <a:lnSpc>
                <a:spcPct val="90000"/>
              </a:lnSpc>
              <a:spcBef>
                <a:spcPts val="0"/>
              </a:spcBef>
              <a:spcAft>
                <a:spcPts val="0"/>
              </a:spcAft>
              <a:buClr>
                <a:srgbClr val="000000"/>
              </a:buClr>
              <a:buSzPts val="3000"/>
              <a:buFont typeface="Arial"/>
              <a:buChar char="•"/>
            </a:pPr>
            <a:r>
              <a:rPr lang="en-US" sz="3000">
                <a:latin typeface="Arial"/>
                <a:ea typeface="Arial"/>
                <a:cs typeface="Arial"/>
                <a:sym typeface="Arial"/>
              </a:rPr>
              <a:t>  Ecological Resonance (.88)</a:t>
            </a:r>
            <a:endParaRPr sz="3000">
              <a:latin typeface="Arial"/>
              <a:ea typeface="Arial"/>
              <a:cs typeface="Arial"/>
              <a:sym typeface="Arial"/>
            </a:endParaRPr>
          </a:p>
          <a:p>
            <a:pPr indent="-381000" lvl="0" marL="342900" rtl="0" algn="l">
              <a:lnSpc>
                <a:spcPct val="90000"/>
              </a:lnSpc>
              <a:spcBef>
                <a:spcPts val="0"/>
              </a:spcBef>
              <a:spcAft>
                <a:spcPts val="0"/>
              </a:spcAft>
              <a:buClr>
                <a:srgbClr val="000000"/>
              </a:buClr>
              <a:buSzPts val="3000"/>
              <a:buFont typeface="Arial"/>
              <a:buChar char="•"/>
            </a:pPr>
            <a:r>
              <a:rPr lang="en-US" sz="3000">
                <a:latin typeface="Arial"/>
                <a:ea typeface="Arial"/>
                <a:cs typeface="Arial"/>
                <a:sym typeface="Arial"/>
              </a:rPr>
              <a:t>  Socioemotional Convergence (.82)</a:t>
            </a:r>
            <a:endParaRPr sz="3000">
              <a:latin typeface="Arial"/>
              <a:ea typeface="Arial"/>
              <a:cs typeface="Arial"/>
              <a:sym typeface="Arial"/>
            </a:endParaRPr>
          </a:p>
          <a:p>
            <a:pPr indent="-381000" lvl="0" marL="342900" rtl="0" algn="l">
              <a:lnSpc>
                <a:spcPct val="90000"/>
              </a:lnSpc>
              <a:spcBef>
                <a:spcPts val="0"/>
              </a:spcBef>
              <a:spcAft>
                <a:spcPts val="0"/>
              </a:spcAft>
              <a:buClr>
                <a:srgbClr val="000000"/>
              </a:buClr>
              <a:buSzPts val="3000"/>
              <a:buFont typeface="Arial"/>
              <a:buChar char="•"/>
            </a:pPr>
            <a:r>
              <a:rPr lang="en-US" sz="3000">
                <a:latin typeface="Arial"/>
                <a:ea typeface="Arial"/>
                <a:cs typeface="Arial"/>
                <a:sym typeface="Arial"/>
              </a:rPr>
              <a:t>  Basic Determinism (-.81)</a:t>
            </a:r>
            <a:endParaRPr sz="3000">
              <a:latin typeface="Arial"/>
              <a:ea typeface="Arial"/>
              <a:cs typeface="Arial"/>
              <a:sym typeface="Arial"/>
            </a:endParaRPr>
          </a:p>
          <a:p>
            <a:pPr indent="-381000" lvl="0" marL="342900" rtl="0" algn="l">
              <a:lnSpc>
                <a:spcPct val="90000"/>
              </a:lnSpc>
              <a:spcBef>
                <a:spcPts val="0"/>
              </a:spcBef>
              <a:spcAft>
                <a:spcPts val="0"/>
              </a:spcAft>
              <a:buClr>
                <a:srgbClr val="000000"/>
              </a:buClr>
              <a:buSzPts val="3000"/>
              <a:buFont typeface="Arial"/>
              <a:buChar char="•"/>
            </a:pPr>
            <a:r>
              <a:rPr lang="en-US" sz="3000">
                <a:latin typeface="Arial"/>
                <a:ea typeface="Arial"/>
                <a:cs typeface="Arial"/>
                <a:sym typeface="Arial"/>
              </a:rPr>
              <a:t>  Identity Diffusion (-.71)</a:t>
            </a:r>
            <a:endParaRPr sz="3000">
              <a:latin typeface="Arial"/>
              <a:ea typeface="Arial"/>
              <a:cs typeface="Arial"/>
              <a:sym typeface="Arial"/>
            </a:endParaRPr>
          </a:p>
          <a:p>
            <a:pPr indent="-381000" lvl="0" marL="342900" rtl="0" algn="l">
              <a:lnSpc>
                <a:spcPct val="90000"/>
              </a:lnSpc>
              <a:spcBef>
                <a:spcPts val="0"/>
              </a:spcBef>
              <a:spcAft>
                <a:spcPts val="0"/>
              </a:spcAft>
              <a:buClr>
                <a:srgbClr val="000000"/>
              </a:buClr>
              <a:buSzPts val="3000"/>
              <a:buFont typeface="Arial"/>
              <a:buChar char="•"/>
            </a:pPr>
            <a:r>
              <a:rPr lang="en-US" sz="3000">
                <a:latin typeface="Arial"/>
                <a:ea typeface="Arial"/>
                <a:cs typeface="Arial"/>
                <a:sym typeface="Arial"/>
              </a:rPr>
              <a:t>  Emotional Attunement (.77)</a:t>
            </a:r>
            <a:endParaRPr sz="3000">
              <a:latin typeface="Arial"/>
              <a:ea typeface="Arial"/>
              <a:cs typeface="Arial"/>
              <a:sym typeface="Arial"/>
            </a:endParaRPr>
          </a:p>
          <a:p>
            <a:pPr indent="-381000" lvl="0" marL="342900" rtl="0" algn="l">
              <a:lnSpc>
                <a:spcPct val="90000"/>
              </a:lnSpc>
              <a:spcBef>
                <a:spcPts val="0"/>
              </a:spcBef>
              <a:spcAft>
                <a:spcPts val="0"/>
              </a:spcAft>
              <a:buClr>
                <a:schemeClr val="dk1"/>
              </a:buClr>
              <a:buSzPts val="3000"/>
              <a:buFont typeface="Arial"/>
              <a:buChar char="•"/>
            </a:pPr>
            <a:r>
              <a:rPr lang="en-US" sz="3000">
                <a:latin typeface="Arial"/>
                <a:ea typeface="Arial"/>
                <a:cs typeface="Arial"/>
                <a:sym typeface="Arial"/>
              </a:rPr>
              <a:t>  and other scales with correlations that are not quite as strong</a:t>
            </a:r>
            <a:endParaRPr sz="3000">
              <a:latin typeface="Arial"/>
              <a:ea typeface="Arial"/>
              <a:cs typeface="Arial"/>
              <a:sym typeface="Arial"/>
            </a:endParaRPr>
          </a:p>
          <a:p>
            <a:pPr indent="-139700" lvl="0" marL="342900" marR="0" rtl="0" algn="l">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909" name="Google Shape;909;p128"/>
          <p:cNvPicPr preferRelativeResize="0"/>
          <p:nvPr/>
        </p:nvPicPr>
        <p:blipFill>
          <a:blip r:embed="rId3">
            <a:alphaModFix/>
          </a:blip>
          <a:stretch>
            <a:fillRect/>
          </a:stretch>
        </p:blipFill>
        <p:spPr>
          <a:xfrm>
            <a:off x="578225" y="1265800"/>
            <a:ext cx="8229601" cy="263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13" name="Shape 913"/>
        <p:cNvGrpSpPr/>
        <p:nvPr/>
      </p:nvGrpSpPr>
      <p:grpSpPr>
        <a:xfrm>
          <a:off x="0" y="0"/>
          <a:ext cx="0" cy="0"/>
          <a:chOff x="0" y="0"/>
          <a:chExt cx="0" cy="0"/>
        </a:xfrm>
      </p:grpSpPr>
      <p:sp>
        <p:nvSpPr>
          <p:cNvPr id="914" name="Google Shape;914;p129"/>
          <p:cNvSpPr txBox="1"/>
          <p:nvPr>
            <p:ph type="title"/>
          </p:nvPr>
        </p:nvSpPr>
        <p:spPr>
          <a:xfrm>
            <a:off x="217275" y="321175"/>
            <a:ext cx="8700000" cy="2078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b="1" i="0" lang="en-US" sz="2070" u="none" cap="none" strike="noStrike">
                <a:solidFill>
                  <a:srgbClr val="8C0584"/>
                </a:solidFill>
                <a:latin typeface="Arial"/>
                <a:ea typeface="Arial"/>
                <a:cs typeface="Arial"/>
                <a:sym typeface="Arial"/>
              </a:rPr>
            </a:br>
            <a:r>
              <a:rPr b="1" lang="en-US" sz="4800">
                <a:latin typeface="Arial"/>
                <a:ea typeface="Arial"/>
                <a:cs typeface="Arial"/>
                <a:sym typeface="Arial"/>
              </a:rPr>
              <a:t>Correlation Matrix Findings</a:t>
            </a:r>
            <a:endParaRPr b="1" sz="4800">
              <a:solidFill>
                <a:srgbClr val="000000"/>
              </a:solidFill>
              <a:latin typeface="Arial"/>
              <a:ea typeface="Arial"/>
              <a:cs typeface="Arial"/>
              <a:sym typeface="Arial"/>
            </a:endParaRPr>
          </a:p>
          <a:p>
            <a:pPr indent="0" lvl="0" marL="0" marR="0" rtl="0" algn="ctr">
              <a:spcBef>
                <a:spcPts val="0"/>
              </a:spcBef>
              <a:spcAft>
                <a:spcPts val="0"/>
              </a:spcAft>
              <a:buNone/>
            </a:pPr>
            <a:r>
              <a:rPr b="1" i="0" lang="en-US" sz="2400" u="none" cap="none" strike="noStrike">
                <a:solidFill>
                  <a:srgbClr val="000000"/>
                </a:solidFill>
                <a:latin typeface="Arial"/>
                <a:ea typeface="Arial"/>
                <a:cs typeface="Arial"/>
                <a:sym typeface="Arial"/>
              </a:rPr>
              <a:t> </a:t>
            </a:r>
            <a:br>
              <a:rPr b="1" i="0" lang="en-US" sz="3600" u="none" cap="none" strike="noStrike">
                <a:solidFill>
                  <a:srgbClr val="000000"/>
                </a:solidFill>
                <a:latin typeface="Arial"/>
                <a:ea typeface="Arial"/>
                <a:cs typeface="Arial"/>
                <a:sym typeface="Arial"/>
              </a:rPr>
            </a:br>
            <a:r>
              <a:rPr b="1" i="1" lang="en-US" sz="3000" u="none" cap="none" strike="noStrike">
                <a:solidFill>
                  <a:srgbClr val="000000"/>
                </a:solidFill>
                <a:latin typeface="Arial"/>
                <a:ea typeface="Arial"/>
                <a:cs typeface="Arial"/>
                <a:sym typeface="Arial"/>
              </a:rPr>
              <a:t>Overall, individuals </a:t>
            </a:r>
            <a:r>
              <a:rPr b="1" i="1" lang="en-US" sz="3000" u="sng">
                <a:solidFill>
                  <a:srgbClr val="000000"/>
                </a:solidFill>
                <a:latin typeface="Arial"/>
                <a:ea typeface="Arial"/>
                <a:cs typeface="Arial"/>
                <a:sym typeface="Arial"/>
              </a:rPr>
              <a:t>HIGH </a:t>
            </a:r>
            <a:r>
              <a:rPr b="1" i="1" lang="en-US" sz="3000" u="none" cap="none" strike="noStrike">
                <a:solidFill>
                  <a:srgbClr val="000000"/>
                </a:solidFill>
                <a:latin typeface="Arial"/>
                <a:ea typeface="Arial"/>
                <a:cs typeface="Arial"/>
                <a:sym typeface="Arial"/>
              </a:rPr>
              <a:t>on Sociocultural Openness</a:t>
            </a:r>
            <a:r>
              <a:rPr b="1" i="1" lang="en-US" sz="3000">
                <a:solidFill>
                  <a:srgbClr val="000000"/>
                </a:solidFill>
                <a:latin typeface="Arial"/>
                <a:ea typeface="Arial"/>
                <a:cs typeface="Arial"/>
                <a:sym typeface="Arial"/>
              </a:rPr>
              <a:t> are:</a:t>
            </a:r>
            <a:br>
              <a:rPr b="0" i="1" lang="en-US" sz="1800" u="none" cap="none" strike="noStrike">
                <a:solidFill>
                  <a:schemeClr val="dk1"/>
                </a:solidFill>
                <a:latin typeface="Calibri"/>
                <a:ea typeface="Calibri"/>
                <a:cs typeface="Calibri"/>
                <a:sym typeface="Calibri"/>
              </a:rPr>
            </a:br>
            <a:endParaRPr b="0" i="1" sz="1800" u="none" cap="none" strike="noStrike">
              <a:solidFill>
                <a:schemeClr val="dk1"/>
              </a:solidFill>
              <a:latin typeface="Calibri"/>
              <a:ea typeface="Calibri"/>
              <a:cs typeface="Calibri"/>
              <a:sym typeface="Calibri"/>
            </a:endParaRPr>
          </a:p>
        </p:txBody>
      </p:sp>
      <p:sp>
        <p:nvSpPr>
          <p:cNvPr id="915" name="Google Shape;915;p129"/>
          <p:cNvSpPr txBox="1"/>
          <p:nvPr>
            <p:ph idx="1" type="body"/>
          </p:nvPr>
        </p:nvSpPr>
        <p:spPr>
          <a:xfrm>
            <a:off x="640275" y="2531625"/>
            <a:ext cx="8041800" cy="3873000"/>
          </a:xfrm>
          <a:prstGeom prst="rect">
            <a:avLst/>
          </a:prstGeom>
          <a:noFill/>
          <a:ln>
            <a:noFill/>
          </a:ln>
        </p:spPr>
        <p:txBody>
          <a:bodyPr anchorCtr="0" anchor="t" bIns="45700" lIns="91425" spcFirstLastPara="1" rIns="91425" wrap="square" tIns="45700">
            <a:noAutofit/>
          </a:bodyPr>
          <a:lstStyle/>
          <a:p>
            <a:pPr indent="-381000" lvl="0" marL="342900" rtl="0" algn="l">
              <a:lnSpc>
                <a:spcPct val="90000"/>
              </a:lnSpc>
              <a:spcBef>
                <a:spcPts val="1000"/>
              </a:spcBef>
              <a:spcAft>
                <a:spcPts val="0"/>
              </a:spcAft>
              <a:buClr>
                <a:srgbClr val="000000"/>
              </a:buClr>
              <a:buSzPts val="3000"/>
              <a:buFont typeface="Arial"/>
              <a:buChar char="•"/>
            </a:pPr>
            <a:r>
              <a:rPr lang="en-US" sz="3000">
                <a:latin typeface="Arial"/>
                <a:ea typeface="Arial"/>
                <a:cs typeface="Arial"/>
                <a:sym typeface="Arial"/>
              </a:rPr>
              <a:t>More likely to indicate their needs were met</a:t>
            </a:r>
            <a:endParaRPr sz="3000">
              <a:latin typeface="Arial"/>
              <a:ea typeface="Arial"/>
              <a:cs typeface="Arial"/>
              <a:sym typeface="Arial"/>
            </a:endParaRPr>
          </a:p>
          <a:p>
            <a:pPr indent="-381000" lvl="0" marL="342900" rtl="0" algn="l">
              <a:lnSpc>
                <a:spcPct val="90000"/>
              </a:lnSpc>
              <a:spcBef>
                <a:spcPts val="0"/>
              </a:spcBef>
              <a:spcAft>
                <a:spcPts val="0"/>
              </a:spcAft>
              <a:buClr>
                <a:schemeClr val="dk1"/>
              </a:buClr>
              <a:buSzPts val="3000"/>
              <a:buFont typeface="Arial"/>
              <a:buChar char="•"/>
            </a:pPr>
            <a:r>
              <a:rPr lang="en-US" sz="3000">
                <a:latin typeface="Arial"/>
                <a:ea typeface="Arial"/>
                <a:cs typeface="Arial"/>
                <a:sym typeface="Arial"/>
              </a:rPr>
              <a:t>More likely to be concerned about the environment</a:t>
            </a:r>
            <a:endParaRPr sz="3000">
              <a:latin typeface="Arial"/>
              <a:ea typeface="Arial"/>
              <a:cs typeface="Arial"/>
              <a:sym typeface="Arial"/>
            </a:endParaRPr>
          </a:p>
          <a:p>
            <a:pPr indent="-381000" lvl="0" marL="342900" rtl="0" algn="l">
              <a:lnSpc>
                <a:spcPct val="90000"/>
              </a:lnSpc>
              <a:spcBef>
                <a:spcPts val="0"/>
              </a:spcBef>
              <a:spcAft>
                <a:spcPts val="0"/>
              </a:spcAft>
              <a:buClr>
                <a:schemeClr val="dk1"/>
              </a:buClr>
              <a:buSzPts val="3000"/>
              <a:buFont typeface="Arial"/>
              <a:buChar char="•"/>
            </a:pPr>
            <a:r>
              <a:rPr lang="en-US" sz="3000">
                <a:latin typeface="Arial"/>
                <a:ea typeface="Arial"/>
                <a:cs typeface="Arial"/>
                <a:sym typeface="Arial"/>
              </a:rPr>
              <a:t>Less likely to be polarized thinkers</a:t>
            </a:r>
            <a:endParaRPr sz="3000">
              <a:latin typeface="Arial"/>
              <a:ea typeface="Arial"/>
              <a:cs typeface="Arial"/>
              <a:sym typeface="Arial"/>
            </a:endParaRPr>
          </a:p>
          <a:p>
            <a:pPr indent="-381000" lvl="0" marL="342900" rtl="0" algn="l">
              <a:lnSpc>
                <a:spcPct val="90000"/>
              </a:lnSpc>
              <a:spcBef>
                <a:spcPts val="0"/>
              </a:spcBef>
              <a:spcAft>
                <a:spcPts val="0"/>
              </a:spcAft>
              <a:buClr>
                <a:schemeClr val="dk1"/>
              </a:buClr>
              <a:buSzPts val="3000"/>
              <a:buFont typeface="Arial"/>
              <a:buChar char="•"/>
            </a:pPr>
            <a:r>
              <a:rPr lang="en-US" sz="3000">
                <a:latin typeface="Arial"/>
                <a:ea typeface="Arial"/>
                <a:cs typeface="Arial"/>
                <a:sym typeface="Arial"/>
              </a:rPr>
              <a:t>Less likely to be in an identity crisis</a:t>
            </a:r>
            <a:endParaRPr sz="3000">
              <a:latin typeface="Arial"/>
              <a:ea typeface="Arial"/>
              <a:cs typeface="Arial"/>
              <a:sym typeface="Arial"/>
            </a:endParaRPr>
          </a:p>
          <a:p>
            <a:pPr indent="-381000" lvl="0" marL="342900" rtl="0" algn="l">
              <a:lnSpc>
                <a:spcPct val="90000"/>
              </a:lnSpc>
              <a:spcBef>
                <a:spcPts val="0"/>
              </a:spcBef>
              <a:spcAft>
                <a:spcPts val="0"/>
              </a:spcAft>
              <a:buClr>
                <a:schemeClr val="dk1"/>
              </a:buClr>
              <a:buSzPts val="3000"/>
              <a:buFont typeface="Arial"/>
              <a:buChar char="•"/>
            </a:pPr>
            <a:r>
              <a:rPr lang="en-US" sz="3000">
                <a:latin typeface="Arial"/>
                <a:ea typeface="Arial"/>
                <a:cs typeface="Arial"/>
                <a:sym typeface="Arial"/>
              </a:rPr>
              <a:t>More likely to value and be comfortable with emotional expression</a:t>
            </a:r>
            <a:endParaRPr sz="3000">
              <a:latin typeface="Arial"/>
              <a:ea typeface="Arial"/>
              <a:cs typeface="Arial"/>
              <a:sym typeface="Arial"/>
            </a:endParaRPr>
          </a:p>
          <a:p>
            <a:pPr indent="-139700" lvl="0" marL="342900" marR="0" rtl="0" algn="l">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916" name="Google Shape;916;p129"/>
          <p:cNvPicPr preferRelativeResize="0"/>
          <p:nvPr/>
        </p:nvPicPr>
        <p:blipFill>
          <a:blip r:embed="rId3">
            <a:alphaModFix/>
          </a:blip>
          <a:stretch>
            <a:fillRect/>
          </a:stretch>
        </p:blipFill>
        <p:spPr>
          <a:xfrm>
            <a:off x="452475" y="1114650"/>
            <a:ext cx="8229601" cy="2632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20" name="Shape 920"/>
        <p:cNvGrpSpPr/>
        <p:nvPr/>
      </p:nvGrpSpPr>
      <p:grpSpPr>
        <a:xfrm>
          <a:off x="0" y="0"/>
          <a:ext cx="0" cy="0"/>
          <a:chOff x="0" y="0"/>
          <a:chExt cx="0" cy="0"/>
        </a:xfrm>
      </p:grpSpPr>
      <p:sp>
        <p:nvSpPr>
          <p:cNvPr id="921" name="Google Shape;921;p130"/>
          <p:cNvSpPr txBox="1"/>
          <p:nvPr>
            <p:ph idx="1" type="body"/>
          </p:nvPr>
        </p:nvSpPr>
        <p:spPr>
          <a:xfrm>
            <a:off x="152400" y="147900"/>
            <a:ext cx="8839200" cy="834600"/>
          </a:xfrm>
          <a:prstGeom prst="rect">
            <a:avLst/>
          </a:prstGeom>
          <a:noFill/>
          <a:ln>
            <a:noFill/>
          </a:ln>
        </p:spPr>
        <p:txBody>
          <a:bodyPr anchorCtr="0" anchor="t" bIns="45700" lIns="91425" spcFirstLastPara="1" rIns="91425" wrap="square" tIns="45700">
            <a:noAutofit/>
          </a:bodyPr>
          <a:lstStyle/>
          <a:p>
            <a:pPr indent="-812800" lvl="0" marL="812800" marR="0" rtl="0" algn="ctr">
              <a:lnSpc>
                <a:spcPct val="80000"/>
              </a:lnSpc>
              <a:spcBef>
                <a:spcPts val="720"/>
              </a:spcBef>
              <a:spcAft>
                <a:spcPts val="0"/>
              </a:spcAft>
              <a:buClr>
                <a:schemeClr val="lt1"/>
              </a:buClr>
              <a:buSzPts val="3600"/>
              <a:buFont typeface="Arial"/>
              <a:buNone/>
            </a:pPr>
            <a:r>
              <a:rPr b="1" lang="en-US" sz="4800">
                <a:solidFill>
                  <a:srgbClr val="000000"/>
                </a:solidFill>
              </a:rPr>
              <a:t>Full Scale Scores</a:t>
            </a:r>
            <a:r>
              <a:rPr b="1" i="0" lang="en-US" sz="3600" u="none" cap="none" strike="noStrike">
                <a:solidFill>
                  <a:srgbClr val="000000"/>
                </a:solidFill>
                <a:latin typeface="Arial"/>
                <a:ea typeface="Arial"/>
                <a:cs typeface="Arial"/>
                <a:sym typeface="Arial"/>
              </a:rPr>
              <a:t>  </a:t>
            </a:r>
            <a:endParaRPr>
              <a:solidFill>
                <a:srgbClr val="000000"/>
              </a:solidFil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l">
              <a:lnSpc>
                <a:spcPct val="80000"/>
              </a:lnSpc>
              <a:spcBef>
                <a:spcPts val="160"/>
              </a:spcBef>
              <a:spcAft>
                <a:spcPts val="0"/>
              </a:spcAft>
              <a:buClr>
                <a:schemeClr val="lt1"/>
              </a:buClr>
              <a:buSzPts val="800"/>
              <a:buFont typeface="Arial"/>
              <a:buNone/>
            </a:pPr>
            <a:r>
              <a:rPr b="1" i="1" lang="en-US" sz="800" u="none" cap="none" strike="noStrike">
                <a:solidFill>
                  <a:schemeClr val="lt1"/>
                </a:solidFill>
                <a:latin typeface="Arial"/>
                <a:ea typeface="Arial"/>
                <a:cs typeface="Arial"/>
                <a:sym typeface="Arial"/>
              </a:rPr>
              <a:t>          </a:t>
            </a:r>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pic>
        <p:nvPicPr>
          <p:cNvPr id="922" name="Google Shape;922;p130"/>
          <p:cNvPicPr preferRelativeResize="0"/>
          <p:nvPr/>
        </p:nvPicPr>
        <p:blipFill>
          <a:blip r:embed="rId3">
            <a:alphaModFix/>
          </a:blip>
          <a:stretch>
            <a:fillRect/>
          </a:stretch>
        </p:blipFill>
        <p:spPr>
          <a:xfrm>
            <a:off x="496275" y="1143000"/>
            <a:ext cx="8229601" cy="263275"/>
          </a:xfrm>
          <a:prstGeom prst="rect">
            <a:avLst/>
          </a:prstGeom>
          <a:noFill/>
          <a:ln>
            <a:noFill/>
          </a:ln>
        </p:spPr>
      </p:pic>
      <p:sp>
        <p:nvSpPr>
          <p:cNvPr id="923" name="Google Shape;923;p130"/>
          <p:cNvSpPr txBox="1"/>
          <p:nvPr/>
        </p:nvSpPr>
        <p:spPr>
          <a:xfrm>
            <a:off x="263200" y="1473625"/>
            <a:ext cx="8728500" cy="49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rPr>
              <a:t>What is the BEVI Full Scale score? </a:t>
            </a:r>
            <a:endParaRPr b="1" sz="24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A composite score that captures the core or essence of what the BEVI measures, including openness; receptivity to different cultures, religions, and social practices; the tendency to stereotype (or not) in particular ways; self and emotional awareness; and strategies for making sense of why other people and cultures do what they do (Wandschneider et al., 2015)</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Has been used to operationalize the construct of global identity (Wang, 2018)</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Includes 11 of the 17 scales</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Derived both </a:t>
            </a:r>
            <a:r>
              <a:rPr lang="en-US" sz="1800">
                <a:solidFill>
                  <a:schemeClr val="dk1"/>
                </a:solidFill>
              </a:rPr>
              <a:t>empirically</a:t>
            </a:r>
            <a:r>
              <a:rPr lang="en-US" sz="1800">
                <a:solidFill>
                  <a:schemeClr val="dk1"/>
                </a:solidFill>
              </a:rPr>
              <a:t> – that is, based on correlation matrices and factor analyses – and theoretically - based on EI Theory</a:t>
            </a:r>
            <a:endParaRPr sz="1800">
              <a:solidFill>
                <a:schemeClr val="dk1"/>
              </a:solidFill>
            </a:endParaRPr>
          </a:p>
          <a:p>
            <a:pPr indent="0" lvl="0" marL="0" rtl="0" algn="l">
              <a:spcBef>
                <a:spcPts val="0"/>
              </a:spcBef>
              <a:spcAft>
                <a:spcPts val="0"/>
              </a:spcAft>
              <a:buNone/>
            </a:pPr>
            <a:r>
              <a:t/>
            </a:r>
            <a:endParaRPr b="1" sz="1800">
              <a:solidFill>
                <a:srgbClr val="FF0000"/>
              </a:solidFill>
            </a:endParaRPr>
          </a:p>
          <a:p>
            <a:pPr indent="0" lvl="0" marL="0" rtl="0" algn="l">
              <a:spcBef>
                <a:spcPts val="0"/>
              </a:spcBef>
              <a:spcAft>
                <a:spcPts val="0"/>
              </a:spcAft>
              <a:buNone/>
            </a:pPr>
            <a:r>
              <a:rPr b="1" lang="en-US" sz="2400">
                <a:solidFill>
                  <a:schemeClr val="dk1"/>
                </a:solidFill>
              </a:rPr>
              <a:t>Where does the Full Scale score appear in the BEVI group reports?</a:t>
            </a:r>
            <a:endParaRPr b="1" sz="24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Background Domain Contrast</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Profile Contrast</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Lowest Optimal Background Domain</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Lowest Optimal Profile</a:t>
            </a:r>
            <a:endParaRPr sz="1800">
              <a:solidFill>
                <a:schemeClr val="dk1"/>
              </a:solidFill>
            </a:endParaRPr>
          </a:p>
          <a:p>
            <a:pPr indent="0" lvl="0" marL="0" rtl="0" algn="l">
              <a:spcBef>
                <a:spcPts val="0"/>
              </a:spcBef>
              <a:spcAft>
                <a:spcPts val="0"/>
              </a:spcAft>
              <a:buNone/>
            </a:pPr>
            <a:r>
              <a:t/>
            </a:r>
            <a:endParaRPr b="1" sz="1300">
              <a:solidFill>
                <a:schemeClr val="dk1"/>
              </a:solidFill>
              <a:latin typeface="Times New Roman"/>
              <a:ea typeface="Times New Roman"/>
              <a:cs typeface="Times New Roman"/>
              <a:sym typeface="Times New Roman"/>
            </a:endParaRPr>
          </a:p>
          <a:p>
            <a:pPr indent="457200" lvl="0" marL="0" rtl="0" algn="l">
              <a:spcBef>
                <a:spcPts val="0"/>
              </a:spcBef>
              <a:spcAft>
                <a:spcPts val="0"/>
              </a:spcAft>
              <a:buNone/>
            </a:pPr>
            <a:r>
              <a:t/>
            </a:r>
            <a:endParaRPr sz="1300">
              <a:solidFill>
                <a:schemeClr val="dk1"/>
              </a:solidFill>
              <a:latin typeface="Times New Roman"/>
              <a:ea typeface="Times New Roman"/>
              <a:cs typeface="Times New Roman"/>
              <a:sym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7" name="Shape 927"/>
        <p:cNvGrpSpPr/>
        <p:nvPr/>
      </p:nvGrpSpPr>
      <p:grpSpPr>
        <a:xfrm>
          <a:off x="0" y="0"/>
          <a:ext cx="0" cy="0"/>
          <a:chOff x="0" y="0"/>
          <a:chExt cx="0" cy="0"/>
        </a:xfrm>
      </p:grpSpPr>
      <p:pic>
        <p:nvPicPr>
          <p:cNvPr id="928" name="Google Shape;928;p131"/>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929" name="Google Shape;929;p131"/>
          <p:cNvPicPr preferRelativeResize="0"/>
          <p:nvPr/>
        </p:nvPicPr>
        <p:blipFill rotWithShape="1">
          <a:blip r:embed="rId4">
            <a:alphaModFix/>
          </a:blip>
          <a:srcRect b="0" l="0" r="0" t="0"/>
          <a:stretch/>
        </p:blipFill>
        <p:spPr>
          <a:xfrm>
            <a:off x="0" y="0"/>
            <a:ext cx="1813676" cy="1276925"/>
          </a:xfrm>
          <a:prstGeom prst="rect">
            <a:avLst/>
          </a:prstGeom>
          <a:noFill/>
          <a:ln>
            <a:noFill/>
          </a:ln>
        </p:spPr>
      </p:pic>
      <p:pic>
        <p:nvPicPr>
          <p:cNvPr id="930" name="Google Shape;930;p131"/>
          <p:cNvPicPr preferRelativeResize="0"/>
          <p:nvPr/>
        </p:nvPicPr>
        <p:blipFill rotWithShape="1">
          <a:blip r:embed="rId5">
            <a:alphaModFix/>
          </a:blip>
          <a:srcRect b="0" l="0" r="0" t="0"/>
          <a:stretch/>
        </p:blipFill>
        <p:spPr>
          <a:xfrm>
            <a:off x="1273805" y="2347088"/>
            <a:ext cx="6596402" cy="306411"/>
          </a:xfrm>
          <a:prstGeom prst="rect">
            <a:avLst/>
          </a:prstGeom>
          <a:noFill/>
          <a:ln>
            <a:noFill/>
          </a:ln>
        </p:spPr>
      </p:pic>
      <p:sp>
        <p:nvSpPr>
          <p:cNvPr id="931" name="Google Shape;931;p131"/>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Guided Practice</a:t>
            </a:r>
            <a:endParaRPr b="0" i="0" sz="4800" u="none" cap="none" strike="noStrike">
              <a:solidFill>
                <a:srgbClr val="2D5476"/>
              </a:solidFill>
              <a:latin typeface="Arial Black"/>
              <a:ea typeface="Arial Black"/>
              <a:cs typeface="Arial Black"/>
              <a:sym typeface="Arial Black"/>
            </a:endParaRPr>
          </a:p>
        </p:txBody>
      </p:sp>
      <p:sp>
        <p:nvSpPr>
          <p:cNvPr id="932" name="Google Shape;932;p131"/>
          <p:cNvSpPr txBox="1"/>
          <p:nvPr/>
        </p:nvSpPr>
        <p:spPr>
          <a:xfrm>
            <a:off x="1148100" y="28718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Making Sense of BEVI Scales and Domains</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74" name="Shape 474"/>
        <p:cNvGrpSpPr/>
        <p:nvPr/>
      </p:nvGrpSpPr>
      <p:grpSpPr>
        <a:xfrm>
          <a:off x="0" y="0"/>
          <a:ext cx="0" cy="0"/>
          <a:chOff x="0" y="0"/>
          <a:chExt cx="0" cy="0"/>
        </a:xfrm>
      </p:grpSpPr>
      <p:sp>
        <p:nvSpPr>
          <p:cNvPr id="475" name="Google Shape;475;p78"/>
          <p:cNvSpPr txBox="1"/>
          <p:nvPr/>
        </p:nvSpPr>
        <p:spPr>
          <a:xfrm>
            <a:off x="618875" y="1032900"/>
            <a:ext cx="8048100" cy="47922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sz="2800">
                <a:solidFill>
                  <a:schemeClr val="dk1"/>
                </a:solidFill>
              </a:rPr>
              <a:t>•Created from authentic statements</a:t>
            </a:r>
            <a:endParaRPr sz="2800">
              <a:solidFill>
                <a:schemeClr val="dk1"/>
              </a:solidFill>
            </a:endParaRPr>
          </a:p>
          <a:p>
            <a:pPr indent="0" lvl="0" marL="0" rtl="0" algn="l">
              <a:lnSpc>
                <a:spcPct val="90000"/>
              </a:lnSpc>
              <a:spcBef>
                <a:spcPts val="1000"/>
              </a:spcBef>
              <a:spcAft>
                <a:spcPts val="0"/>
              </a:spcAft>
              <a:buNone/>
            </a:pPr>
            <a:r>
              <a:rPr lang="en-US" sz="2800">
                <a:solidFill>
                  <a:schemeClr val="dk1"/>
                </a:solidFill>
              </a:rPr>
              <a:t>•20+ years of demonstrated validity and reliability</a:t>
            </a:r>
            <a:endParaRPr sz="2800">
              <a:solidFill>
                <a:schemeClr val="dk1"/>
              </a:solidFill>
            </a:endParaRPr>
          </a:p>
          <a:p>
            <a:pPr indent="0" lvl="0" marL="0" rtl="0" algn="l">
              <a:lnSpc>
                <a:spcPct val="90000"/>
              </a:lnSpc>
              <a:spcBef>
                <a:spcPts val="1000"/>
              </a:spcBef>
              <a:spcAft>
                <a:spcPts val="0"/>
              </a:spcAft>
              <a:buNone/>
            </a:pPr>
            <a:r>
              <a:rPr lang="en-US" sz="2800">
                <a:solidFill>
                  <a:schemeClr val="dk1"/>
                </a:solidFill>
              </a:rPr>
              <a:t>•Often used</a:t>
            </a:r>
            <a:endParaRPr sz="2800">
              <a:solidFill>
                <a:schemeClr val="dk1"/>
              </a:solidFill>
            </a:endParaRPr>
          </a:p>
          <a:p>
            <a:pPr indent="0" lvl="0" marL="457200" rtl="0" algn="l">
              <a:lnSpc>
                <a:spcPct val="90000"/>
              </a:lnSpc>
              <a:spcBef>
                <a:spcPts val="500"/>
              </a:spcBef>
              <a:spcAft>
                <a:spcPts val="0"/>
              </a:spcAft>
              <a:buNone/>
            </a:pPr>
            <a:r>
              <a:rPr lang="en-US" sz="2400">
                <a:solidFill>
                  <a:schemeClr val="dk1"/>
                </a:solidFill>
              </a:rPr>
              <a:t>•as institutional profiles</a:t>
            </a:r>
            <a:endParaRPr sz="2400">
              <a:solidFill>
                <a:schemeClr val="dk1"/>
              </a:solidFill>
            </a:endParaRPr>
          </a:p>
          <a:p>
            <a:pPr indent="0" lvl="0" marL="457200" rtl="0" algn="l">
              <a:lnSpc>
                <a:spcPct val="90000"/>
              </a:lnSpc>
              <a:spcBef>
                <a:spcPts val="500"/>
              </a:spcBef>
              <a:spcAft>
                <a:spcPts val="0"/>
              </a:spcAft>
              <a:buNone/>
            </a:pPr>
            <a:r>
              <a:rPr lang="en-US" sz="2400">
                <a:solidFill>
                  <a:schemeClr val="dk1"/>
                </a:solidFill>
              </a:rPr>
              <a:t>•as a pre/post measure for curriculum or “high impact experiences” (study abroad, internships, practica)</a:t>
            </a:r>
            <a:endParaRPr sz="2400">
              <a:solidFill>
                <a:schemeClr val="dk1"/>
              </a:solidFill>
            </a:endParaRPr>
          </a:p>
          <a:p>
            <a:pPr indent="0" lvl="0" marL="457200" rtl="0" algn="l">
              <a:lnSpc>
                <a:spcPct val="90000"/>
              </a:lnSpc>
              <a:spcBef>
                <a:spcPts val="500"/>
              </a:spcBef>
              <a:spcAft>
                <a:spcPts val="0"/>
              </a:spcAft>
              <a:buNone/>
            </a:pPr>
            <a:r>
              <a:rPr lang="en-US" sz="2400">
                <a:solidFill>
                  <a:schemeClr val="dk1"/>
                </a:solidFill>
              </a:rPr>
              <a:t>•as a learning tool</a:t>
            </a:r>
            <a:endParaRPr sz="2400">
              <a:solidFill>
                <a:schemeClr val="dk1"/>
              </a:solidFill>
            </a:endParaRPr>
          </a:p>
          <a:p>
            <a:pPr indent="0" lvl="0" marL="0" rtl="0" algn="l">
              <a:lnSpc>
                <a:spcPct val="90000"/>
              </a:lnSpc>
              <a:spcBef>
                <a:spcPts val="1000"/>
              </a:spcBef>
              <a:spcAft>
                <a:spcPts val="0"/>
              </a:spcAft>
              <a:buNone/>
            </a:pPr>
            <a:r>
              <a:rPr lang="en-US" sz="2800">
                <a:solidFill>
                  <a:schemeClr val="dk1"/>
                </a:solidFill>
              </a:rPr>
              <a:t>•Yields very rich data – 17 scales and multiple sub-group comparisons</a:t>
            </a:r>
            <a:endParaRPr sz="2800">
              <a:solidFill>
                <a:schemeClr val="dk1"/>
              </a:solidFill>
            </a:endParaRPr>
          </a:p>
        </p:txBody>
      </p:sp>
      <p:pic>
        <p:nvPicPr>
          <p:cNvPr id="476" name="Google Shape;476;p78"/>
          <p:cNvPicPr preferRelativeResize="0"/>
          <p:nvPr/>
        </p:nvPicPr>
        <p:blipFill>
          <a:blip r:embed="rId3">
            <a:alphaModFix/>
          </a:blip>
          <a:stretch>
            <a:fillRect/>
          </a:stretch>
        </p:blipFill>
        <p:spPr>
          <a:xfrm>
            <a:off x="6837750" y="5430325"/>
            <a:ext cx="2208325" cy="1226850"/>
          </a:xfrm>
          <a:prstGeom prst="rect">
            <a:avLst/>
          </a:prstGeom>
          <a:noFill/>
          <a:ln>
            <a:noFill/>
          </a:ln>
        </p:spPr>
      </p:pic>
      <p:sp>
        <p:nvSpPr>
          <p:cNvPr id="477" name="Google Shape;477;p78"/>
          <p:cNvSpPr txBox="1"/>
          <p:nvPr/>
        </p:nvSpPr>
        <p:spPr>
          <a:xfrm>
            <a:off x="0" y="0"/>
            <a:ext cx="9144000" cy="103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200">
                <a:solidFill>
                  <a:schemeClr val="dk1"/>
                </a:solidFill>
              </a:rPr>
              <a:t>About the BEVI</a:t>
            </a:r>
            <a:endParaRPr/>
          </a:p>
        </p:txBody>
      </p:sp>
      <p:pic>
        <p:nvPicPr>
          <p:cNvPr id="478" name="Google Shape;478;p78"/>
          <p:cNvPicPr preferRelativeResize="0"/>
          <p:nvPr/>
        </p:nvPicPr>
        <p:blipFill>
          <a:blip r:embed="rId4">
            <a:alphaModFix/>
          </a:blip>
          <a:stretch>
            <a:fillRect/>
          </a:stretch>
        </p:blipFill>
        <p:spPr>
          <a:xfrm>
            <a:off x="314025" y="881300"/>
            <a:ext cx="8539574" cy="3469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36" name="Shape 936"/>
        <p:cNvGrpSpPr/>
        <p:nvPr/>
      </p:nvGrpSpPr>
      <p:grpSpPr>
        <a:xfrm>
          <a:off x="0" y="0"/>
          <a:ext cx="0" cy="0"/>
          <a:chOff x="0" y="0"/>
          <a:chExt cx="0" cy="0"/>
        </a:xfrm>
      </p:grpSpPr>
      <p:sp>
        <p:nvSpPr>
          <p:cNvPr id="937" name="Google Shape;937;p132"/>
          <p:cNvSpPr txBox="1"/>
          <p:nvPr>
            <p:ph idx="1" type="body"/>
          </p:nvPr>
        </p:nvSpPr>
        <p:spPr>
          <a:xfrm>
            <a:off x="457200" y="1530275"/>
            <a:ext cx="8534400" cy="4800000"/>
          </a:xfrm>
          <a:prstGeom prst="rect">
            <a:avLst/>
          </a:prstGeom>
          <a:noFill/>
          <a:ln>
            <a:noFill/>
          </a:ln>
        </p:spPr>
        <p:txBody>
          <a:bodyPr anchorCtr="0" anchor="t" bIns="45700" lIns="91425" spcFirstLastPara="1" rIns="91425" wrap="square" tIns="45700">
            <a:noAutofit/>
          </a:bodyPr>
          <a:lstStyle/>
          <a:p>
            <a:pPr indent="-812800" lvl="0" marL="812800" marR="0" rtl="0" algn="l">
              <a:lnSpc>
                <a:spcPct val="80000"/>
              </a:lnSpc>
              <a:spcBef>
                <a:spcPts val="0"/>
              </a:spcBef>
              <a:spcAft>
                <a:spcPts val="0"/>
              </a:spcAft>
              <a:buClr>
                <a:schemeClr val="dk1"/>
              </a:buClr>
              <a:buSzPts val="2400"/>
              <a:buFont typeface="Arial"/>
              <a:buNone/>
            </a:pPr>
            <a:r>
              <a:t/>
            </a:r>
            <a:endParaRPr b="1" i="0" sz="2400" u="none" cap="none" strike="noStrike">
              <a:solidFill>
                <a:schemeClr val="lt1"/>
              </a:solidFill>
              <a:latin typeface="Arial"/>
              <a:ea typeface="Arial"/>
              <a:cs typeface="Arial"/>
              <a:sym typeface="Arial"/>
            </a:endParaRPr>
          </a:p>
          <a:p>
            <a:pPr indent="-419100" lvl="0" marL="457200" rtl="0" algn="l">
              <a:lnSpc>
                <a:spcPct val="80000"/>
              </a:lnSpc>
              <a:spcBef>
                <a:spcPts val="720"/>
              </a:spcBef>
              <a:spcAft>
                <a:spcPts val="0"/>
              </a:spcAft>
              <a:buClr>
                <a:srgbClr val="000000"/>
              </a:buClr>
              <a:buSzPts val="3000"/>
              <a:buAutoNum type="arabicPeriod"/>
            </a:pPr>
            <a:r>
              <a:rPr lang="en-US" sz="3000">
                <a:solidFill>
                  <a:srgbClr val="000000"/>
                </a:solidFill>
              </a:rPr>
              <a:t>Identify the 3 scales that you feel you understand the best and explain them to a partner.</a:t>
            </a:r>
            <a:endParaRPr sz="3000">
              <a:solidFill>
                <a:srgbClr val="000000"/>
              </a:solidFill>
            </a:endParaRPr>
          </a:p>
          <a:p>
            <a:pPr indent="-419100" lvl="0" marL="457200" rtl="0" algn="l">
              <a:lnSpc>
                <a:spcPct val="80000"/>
              </a:lnSpc>
              <a:spcBef>
                <a:spcPts val="1000"/>
              </a:spcBef>
              <a:spcAft>
                <a:spcPts val="0"/>
              </a:spcAft>
              <a:buClr>
                <a:srgbClr val="000000"/>
              </a:buClr>
              <a:buSzPts val="3000"/>
              <a:buAutoNum type="arabicPeriod"/>
            </a:pPr>
            <a:r>
              <a:rPr lang="en-US" sz="3000">
                <a:solidFill>
                  <a:srgbClr val="000000"/>
                </a:solidFill>
              </a:rPr>
              <a:t>Identify the 3 scales that you have the most questions about and see if anyone else can help you understand them better.</a:t>
            </a:r>
            <a:endParaRPr sz="3000">
              <a:solidFill>
                <a:srgbClr val="000000"/>
              </a:solidFill>
            </a:endParaRPr>
          </a:p>
          <a:p>
            <a:pPr indent="-419100" lvl="0" marL="457200" rtl="0" algn="l">
              <a:lnSpc>
                <a:spcPct val="80000"/>
              </a:lnSpc>
              <a:spcBef>
                <a:spcPts val="1000"/>
              </a:spcBef>
              <a:spcAft>
                <a:spcPts val="0"/>
              </a:spcAft>
              <a:buClr>
                <a:srgbClr val="000000"/>
              </a:buClr>
              <a:buSzPts val="3000"/>
              <a:buAutoNum type="arabicPeriod"/>
            </a:pPr>
            <a:r>
              <a:rPr lang="en-US" sz="3000">
                <a:solidFill>
                  <a:srgbClr val="000000"/>
                </a:solidFill>
              </a:rPr>
              <a:t>Find 3 scales that you have a definite opinion about which end of the spectrum you “prefer” and see who agrees or disagrees with you.</a:t>
            </a:r>
            <a:endParaRPr sz="3000">
              <a:solidFill>
                <a:srgbClr val="000000"/>
              </a:solidFill>
            </a:endParaRPr>
          </a:p>
          <a:p>
            <a:pPr indent="-812800" lvl="0" marL="812800" marR="0" rtl="0" algn="ctr">
              <a:lnSpc>
                <a:spcPct val="80000"/>
              </a:lnSpc>
              <a:spcBef>
                <a:spcPts val="1000"/>
              </a:spcBef>
              <a:spcAft>
                <a:spcPts val="0"/>
              </a:spcAft>
              <a:buClr>
                <a:schemeClr val="lt1"/>
              </a:buClr>
              <a:buSzPts val="3600"/>
              <a:buFont typeface="Arial"/>
              <a:buNone/>
            </a:pPr>
            <a:r>
              <a:rPr b="1" i="0" lang="en-US" sz="3600" u="none" cap="none" strike="noStrike">
                <a:solidFill>
                  <a:srgbClr val="000000"/>
                </a:solidFill>
                <a:latin typeface="Arial"/>
                <a:ea typeface="Arial"/>
                <a:cs typeface="Arial"/>
                <a:sym typeface="Arial"/>
              </a:rPr>
              <a:t>  </a:t>
            </a:r>
            <a:r>
              <a:rPr b="1" i="0" lang="en-US" sz="3600" u="none" cap="none" strike="noStrike">
                <a:solidFill>
                  <a:schemeClr val="lt1"/>
                </a:solidFill>
                <a:latin typeface="Arial"/>
                <a:ea typeface="Arial"/>
                <a:cs typeface="Arial"/>
                <a:sym typeface="Arial"/>
              </a:rPr>
              <a:t>  </a:t>
            </a:r>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l">
              <a:lnSpc>
                <a:spcPct val="80000"/>
              </a:lnSpc>
              <a:spcBef>
                <a:spcPts val="160"/>
              </a:spcBef>
              <a:spcAft>
                <a:spcPts val="0"/>
              </a:spcAft>
              <a:buClr>
                <a:schemeClr val="lt1"/>
              </a:buClr>
              <a:buSzPts val="800"/>
              <a:buFont typeface="Arial"/>
              <a:buNone/>
            </a:pPr>
            <a:r>
              <a:rPr b="1" i="1" lang="en-US" sz="800" u="none" cap="none" strike="noStrike">
                <a:solidFill>
                  <a:schemeClr val="lt1"/>
                </a:solidFill>
                <a:latin typeface="Arial"/>
                <a:ea typeface="Arial"/>
                <a:cs typeface="Arial"/>
                <a:sym typeface="Arial"/>
              </a:rPr>
              <a:t>          </a:t>
            </a:r>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sp>
        <p:nvSpPr>
          <p:cNvPr id="938" name="Google Shape;938;p132"/>
          <p:cNvSpPr txBox="1"/>
          <p:nvPr/>
        </p:nvSpPr>
        <p:spPr>
          <a:xfrm>
            <a:off x="321175" y="264325"/>
            <a:ext cx="8492100" cy="1069200"/>
          </a:xfrm>
          <a:prstGeom prst="rect">
            <a:avLst/>
          </a:prstGeom>
          <a:noFill/>
          <a:ln>
            <a:noFill/>
          </a:ln>
        </p:spPr>
        <p:txBody>
          <a:bodyPr anchorCtr="0" anchor="t" bIns="91425" lIns="91425" spcFirstLastPara="1" rIns="91425" wrap="square" tIns="91425">
            <a:noAutofit/>
          </a:bodyPr>
          <a:lstStyle/>
          <a:p>
            <a:pPr indent="-812800" lvl="0" marL="812800" rtl="0" algn="ctr">
              <a:lnSpc>
                <a:spcPct val="80000"/>
              </a:lnSpc>
              <a:spcBef>
                <a:spcPts val="720"/>
              </a:spcBef>
              <a:spcAft>
                <a:spcPts val="0"/>
              </a:spcAft>
              <a:buClr>
                <a:schemeClr val="lt1"/>
              </a:buClr>
              <a:buSzPts val="3600"/>
              <a:buFont typeface="Arial"/>
              <a:buNone/>
            </a:pPr>
            <a:r>
              <a:rPr b="1" lang="en-US" sz="4800">
                <a:solidFill>
                  <a:schemeClr val="dk1"/>
                </a:solidFill>
              </a:rPr>
              <a:t>How is the BEVI structured?</a:t>
            </a:r>
            <a:endParaRPr sz="4800"/>
          </a:p>
        </p:txBody>
      </p:sp>
      <p:pic>
        <p:nvPicPr>
          <p:cNvPr id="939" name="Google Shape;939;p132"/>
          <p:cNvPicPr preferRelativeResize="0"/>
          <p:nvPr/>
        </p:nvPicPr>
        <p:blipFill>
          <a:blip r:embed="rId3">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44" name="Shape 944"/>
        <p:cNvGrpSpPr/>
        <p:nvPr/>
      </p:nvGrpSpPr>
      <p:grpSpPr>
        <a:xfrm>
          <a:off x="0" y="0"/>
          <a:ext cx="0" cy="0"/>
          <a:chOff x="0" y="0"/>
          <a:chExt cx="0" cy="0"/>
        </a:xfrm>
      </p:grpSpPr>
      <p:sp>
        <p:nvSpPr>
          <p:cNvPr id="945" name="Google Shape;945;p133"/>
          <p:cNvSpPr txBox="1"/>
          <p:nvPr>
            <p:ph idx="1" type="body"/>
          </p:nvPr>
        </p:nvSpPr>
        <p:spPr>
          <a:xfrm>
            <a:off x="152400" y="287850"/>
            <a:ext cx="8991600" cy="834600"/>
          </a:xfrm>
          <a:prstGeom prst="rect">
            <a:avLst/>
          </a:prstGeom>
          <a:noFill/>
          <a:ln>
            <a:noFill/>
          </a:ln>
        </p:spPr>
        <p:txBody>
          <a:bodyPr anchorCtr="0" anchor="t" bIns="45700" lIns="91425" spcFirstLastPara="1" rIns="91425" wrap="square" tIns="45700">
            <a:noAutofit/>
          </a:bodyPr>
          <a:lstStyle/>
          <a:p>
            <a:pPr indent="-812800" lvl="0" marL="812800" marR="0" rtl="0" algn="ctr">
              <a:lnSpc>
                <a:spcPct val="80000"/>
              </a:lnSpc>
              <a:spcBef>
                <a:spcPts val="720"/>
              </a:spcBef>
              <a:spcAft>
                <a:spcPts val="0"/>
              </a:spcAft>
              <a:buClr>
                <a:schemeClr val="lt1"/>
              </a:buClr>
              <a:buSzPts val="3600"/>
              <a:buFont typeface="Arial"/>
              <a:buNone/>
            </a:pPr>
            <a:r>
              <a:rPr b="1" lang="en-US" sz="4800">
                <a:solidFill>
                  <a:srgbClr val="000000"/>
                </a:solidFill>
              </a:rPr>
              <a:t>Key BEVI Findings</a:t>
            </a:r>
            <a:r>
              <a:rPr b="1" i="0" lang="en-US" sz="3600" u="none" cap="none" strike="noStrike">
                <a:solidFill>
                  <a:srgbClr val="000000"/>
                </a:solidFill>
                <a:latin typeface="Arial"/>
                <a:ea typeface="Arial"/>
                <a:cs typeface="Arial"/>
                <a:sym typeface="Arial"/>
              </a:rPr>
              <a:t>  </a:t>
            </a:r>
            <a:endParaRPr>
              <a:solidFill>
                <a:srgbClr val="000000"/>
              </a:solidFil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l">
              <a:lnSpc>
                <a:spcPct val="80000"/>
              </a:lnSpc>
              <a:spcBef>
                <a:spcPts val="160"/>
              </a:spcBef>
              <a:spcAft>
                <a:spcPts val="0"/>
              </a:spcAft>
              <a:buClr>
                <a:schemeClr val="lt1"/>
              </a:buClr>
              <a:buSzPts val="800"/>
              <a:buFont typeface="Arial"/>
              <a:buNone/>
            </a:pPr>
            <a:r>
              <a:rPr b="1" i="1" lang="en-US" sz="800" u="none" cap="none" strike="noStrike">
                <a:solidFill>
                  <a:schemeClr val="lt1"/>
                </a:solidFill>
                <a:latin typeface="Arial"/>
                <a:ea typeface="Arial"/>
                <a:cs typeface="Arial"/>
                <a:sym typeface="Arial"/>
              </a:rPr>
              <a:t>          </a:t>
            </a:r>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pic>
        <p:nvPicPr>
          <p:cNvPr id="946" name="Google Shape;946;p133"/>
          <p:cNvPicPr preferRelativeResize="0"/>
          <p:nvPr/>
        </p:nvPicPr>
        <p:blipFill>
          <a:blip r:embed="rId3">
            <a:alphaModFix/>
          </a:blip>
          <a:stretch>
            <a:fillRect/>
          </a:stretch>
        </p:blipFill>
        <p:spPr>
          <a:xfrm rot="-5400000">
            <a:off x="-3430825" y="2954725"/>
            <a:ext cx="7155426" cy="901575"/>
          </a:xfrm>
          <a:prstGeom prst="rect">
            <a:avLst/>
          </a:prstGeom>
          <a:noFill/>
          <a:ln>
            <a:noFill/>
          </a:ln>
        </p:spPr>
      </p:pic>
      <p:sp>
        <p:nvSpPr>
          <p:cNvPr id="947" name="Google Shape;947;p133"/>
          <p:cNvSpPr/>
          <p:nvPr/>
        </p:nvSpPr>
        <p:spPr>
          <a:xfrm>
            <a:off x="665025" y="1484388"/>
            <a:ext cx="2667000" cy="792300"/>
          </a:xfrm>
          <a:prstGeom prst="roundRect">
            <a:avLst>
              <a:gd fmla="val 10000" name="adj"/>
            </a:avLst>
          </a:prstGeom>
          <a:solidFill>
            <a:srgbClr val="DAE5F1">
              <a:alpha val="89800"/>
            </a:srgbClr>
          </a:solidFill>
          <a:ln cap="flat" cmpd="sng" w="25400">
            <a:solidFill>
              <a:srgbClr val="CFD7E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33"/>
          <p:cNvSpPr/>
          <p:nvPr/>
        </p:nvSpPr>
        <p:spPr>
          <a:xfrm>
            <a:off x="747575" y="1585194"/>
            <a:ext cx="2509800" cy="609600"/>
          </a:xfrm>
          <a:prstGeom prst="roundRect">
            <a:avLst>
              <a:gd fmla="val 10000" name="adj"/>
            </a:avLst>
          </a:prstGeom>
          <a:solidFill>
            <a:srgbClr val="B7CCE4"/>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Arial"/>
                <a:ea typeface="Arial"/>
                <a:cs typeface="Arial"/>
                <a:sym typeface="Arial"/>
              </a:rPr>
              <a:t>Formative Variable</a:t>
            </a:r>
            <a:endParaRPr/>
          </a:p>
        </p:txBody>
      </p:sp>
      <p:grpSp>
        <p:nvGrpSpPr>
          <p:cNvPr id="949" name="Google Shape;949;p133"/>
          <p:cNvGrpSpPr/>
          <p:nvPr/>
        </p:nvGrpSpPr>
        <p:grpSpPr>
          <a:xfrm>
            <a:off x="664955" y="2295515"/>
            <a:ext cx="2675031" cy="3919434"/>
            <a:chOff x="465772" y="2221706"/>
            <a:chExt cx="1371600" cy="2715418"/>
          </a:xfrm>
        </p:grpSpPr>
        <p:sp>
          <p:nvSpPr>
            <p:cNvPr id="950" name="Google Shape;950;p133"/>
            <p:cNvSpPr/>
            <p:nvPr/>
          </p:nvSpPr>
          <p:spPr>
            <a:xfrm rot="10800000">
              <a:off x="465772" y="2221824"/>
              <a:ext cx="1371600" cy="2715300"/>
            </a:xfrm>
            <a:prstGeom prst="round2SameRect">
              <a:avLst>
                <a:gd fmla="val 10500" name="adj1"/>
                <a:gd fmla="val 0" name="adj2"/>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33"/>
            <p:cNvSpPr/>
            <p:nvPr/>
          </p:nvSpPr>
          <p:spPr>
            <a:xfrm>
              <a:off x="508138" y="2221706"/>
              <a:ext cx="1287000" cy="2672400"/>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None/>
              </a:pPr>
              <a:r>
                <a:t/>
              </a:r>
              <a:endParaRPr b="0" i="0" sz="2800" u="none" cap="none" strike="noStrike">
                <a:solidFill>
                  <a:srgbClr val="FFFFFF"/>
                </a:solidFill>
                <a:latin typeface="Arial"/>
                <a:ea typeface="Arial"/>
                <a:cs typeface="Arial"/>
                <a:sym typeface="Arial"/>
              </a:endParaRPr>
            </a:p>
          </p:txBody>
        </p:sp>
      </p:grpSp>
      <p:sp>
        <p:nvSpPr>
          <p:cNvPr id="952" name="Google Shape;952;p133"/>
          <p:cNvSpPr/>
          <p:nvPr/>
        </p:nvSpPr>
        <p:spPr>
          <a:xfrm>
            <a:off x="893625" y="3571950"/>
            <a:ext cx="2286000" cy="3810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53" name="Google Shape;953;p133"/>
          <p:cNvSpPr txBox="1"/>
          <p:nvPr/>
        </p:nvSpPr>
        <p:spPr>
          <a:xfrm>
            <a:off x="1046025" y="3583063"/>
            <a:ext cx="17463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Ethnicity</a:t>
            </a:r>
            <a:endParaRPr/>
          </a:p>
        </p:txBody>
      </p:sp>
      <p:sp>
        <p:nvSpPr>
          <p:cNvPr id="954" name="Google Shape;954;p133"/>
          <p:cNvSpPr/>
          <p:nvPr/>
        </p:nvSpPr>
        <p:spPr>
          <a:xfrm>
            <a:off x="893625" y="4068619"/>
            <a:ext cx="2286000" cy="6096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55" name="Google Shape;955;p133"/>
          <p:cNvSpPr txBox="1"/>
          <p:nvPr/>
        </p:nvSpPr>
        <p:spPr>
          <a:xfrm>
            <a:off x="817425" y="4192663"/>
            <a:ext cx="22479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Family Income</a:t>
            </a:r>
            <a:endParaRPr/>
          </a:p>
        </p:txBody>
      </p:sp>
      <p:sp>
        <p:nvSpPr>
          <p:cNvPr id="956" name="Google Shape;956;p133"/>
          <p:cNvSpPr/>
          <p:nvPr/>
        </p:nvSpPr>
        <p:spPr>
          <a:xfrm>
            <a:off x="893625" y="4791150"/>
            <a:ext cx="2286000" cy="6096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57" name="Google Shape;957;p133"/>
          <p:cNvSpPr txBox="1"/>
          <p:nvPr/>
        </p:nvSpPr>
        <p:spPr>
          <a:xfrm>
            <a:off x="893625" y="4954663"/>
            <a:ext cx="22176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Father’s education</a:t>
            </a:r>
            <a:endParaRPr/>
          </a:p>
        </p:txBody>
      </p:sp>
      <p:sp>
        <p:nvSpPr>
          <p:cNvPr id="958" name="Google Shape;958;p133"/>
          <p:cNvSpPr/>
          <p:nvPr/>
        </p:nvSpPr>
        <p:spPr>
          <a:xfrm>
            <a:off x="893625" y="5553150"/>
            <a:ext cx="2286000" cy="5631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59" name="Google Shape;959;p133"/>
          <p:cNvSpPr txBox="1"/>
          <p:nvPr/>
        </p:nvSpPr>
        <p:spPr>
          <a:xfrm>
            <a:off x="893625" y="5716663"/>
            <a:ext cx="2286000" cy="38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Mother’s education</a:t>
            </a:r>
            <a:endParaRPr/>
          </a:p>
        </p:txBody>
      </p:sp>
      <p:sp>
        <p:nvSpPr>
          <p:cNvPr id="960" name="Google Shape;960;p133"/>
          <p:cNvSpPr/>
          <p:nvPr/>
        </p:nvSpPr>
        <p:spPr>
          <a:xfrm>
            <a:off x="3408225" y="1484388"/>
            <a:ext cx="2667000" cy="792300"/>
          </a:xfrm>
          <a:prstGeom prst="roundRect">
            <a:avLst>
              <a:gd fmla="val 10000" name="adj"/>
            </a:avLst>
          </a:prstGeom>
          <a:solidFill>
            <a:srgbClr val="DAE5F1">
              <a:alpha val="89800"/>
            </a:srgbClr>
          </a:solidFill>
          <a:ln cap="flat" cmpd="sng" w="25400">
            <a:solidFill>
              <a:srgbClr val="CFD7E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1" name="Google Shape;961;p133"/>
          <p:cNvGrpSpPr/>
          <p:nvPr/>
        </p:nvGrpSpPr>
        <p:grpSpPr>
          <a:xfrm>
            <a:off x="3408155" y="2276653"/>
            <a:ext cx="2675031" cy="3938713"/>
            <a:chOff x="465772" y="2221706"/>
            <a:chExt cx="1371600" cy="2715418"/>
          </a:xfrm>
        </p:grpSpPr>
        <p:sp>
          <p:nvSpPr>
            <p:cNvPr id="962" name="Google Shape;962;p133"/>
            <p:cNvSpPr/>
            <p:nvPr/>
          </p:nvSpPr>
          <p:spPr>
            <a:xfrm rot="10800000">
              <a:off x="465772" y="2221824"/>
              <a:ext cx="1371600" cy="2715300"/>
            </a:xfrm>
            <a:prstGeom prst="round2SameRect">
              <a:avLst>
                <a:gd fmla="val 10500" name="adj1"/>
                <a:gd fmla="val 0" name="adj2"/>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33"/>
            <p:cNvSpPr/>
            <p:nvPr/>
          </p:nvSpPr>
          <p:spPr>
            <a:xfrm>
              <a:off x="508138" y="2221706"/>
              <a:ext cx="1287000" cy="2672700"/>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None/>
              </a:pPr>
              <a:r>
                <a:t/>
              </a:r>
              <a:endParaRPr b="0" i="0" sz="2800" u="none" cap="none" strike="noStrike">
                <a:solidFill>
                  <a:srgbClr val="FFFFFF"/>
                </a:solidFill>
                <a:latin typeface="Arial"/>
                <a:ea typeface="Arial"/>
                <a:cs typeface="Arial"/>
                <a:sym typeface="Arial"/>
              </a:endParaRPr>
            </a:p>
          </p:txBody>
        </p:sp>
      </p:grpSp>
      <p:sp>
        <p:nvSpPr>
          <p:cNvPr id="964" name="Google Shape;964;p133"/>
          <p:cNvSpPr/>
          <p:nvPr/>
        </p:nvSpPr>
        <p:spPr>
          <a:xfrm>
            <a:off x="6151425" y="1484388"/>
            <a:ext cx="2533800" cy="792300"/>
          </a:xfrm>
          <a:prstGeom prst="roundRect">
            <a:avLst>
              <a:gd fmla="val 10000" name="adj"/>
            </a:avLst>
          </a:prstGeom>
          <a:solidFill>
            <a:srgbClr val="DAE5F1">
              <a:alpha val="89800"/>
            </a:srgbClr>
          </a:solidFill>
          <a:ln cap="flat" cmpd="sng" w="25400">
            <a:solidFill>
              <a:srgbClr val="CFD7E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5" name="Google Shape;965;p133"/>
          <p:cNvGrpSpPr/>
          <p:nvPr/>
        </p:nvGrpSpPr>
        <p:grpSpPr>
          <a:xfrm>
            <a:off x="6162479" y="2197449"/>
            <a:ext cx="2522647" cy="3938543"/>
            <a:chOff x="457200" y="2210955"/>
            <a:chExt cx="1371600" cy="2715300"/>
          </a:xfrm>
        </p:grpSpPr>
        <p:sp>
          <p:nvSpPr>
            <p:cNvPr id="966" name="Google Shape;966;p133"/>
            <p:cNvSpPr/>
            <p:nvPr/>
          </p:nvSpPr>
          <p:spPr>
            <a:xfrm rot="10800000">
              <a:off x="457200" y="2210955"/>
              <a:ext cx="1371600" cy="2715300"/>
            </a:xfrm>
            <a:prstGeom prst="round2SameRect">
              <a:avLst>
                <a:gd fmla="val 10500" name="adj1"/>
                <a:gd fmla="val 0" name="adj2"/>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33"/>
            <p:cNvSpPr/>
            <p:nvPr/>
          </p:nvSpPr>
          <p:spPr>
            <a:xfrm>
              <a:off x="508165" y="2221782"/>
              <a:ext cx="1287000" cy="2672700"/>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None/>
              </a:pPr>
              <a:r>
                <a:t/>
              </a:r>
              <a:endParaRPr b="0" i="0" sz="2800" u="none" cap="none" strike="noStrike">
                <a:solidFill>
                  <a:srgbClr val="FFFFFF"/>
                </a:solidFill>
                <a:latin typeface="Arial"/>
                <a:ea typeface="Arial"/>
                <a:cs typeface="Arial"/>
                <a:sym typeface="Arial"/>
              </a:endParaRPr>
            </a:p>
          </p:txBody>
        </p:sp>
      </p:grpSp>
      <p:sp>
        <p:nvSpPr>
          <p:cNvPr id="968" name="Google Shape;968;p133"/>
          <p:cNvSpPr/>
          <p:nvPr/>
        </p:nvSpPr>
        <p:spPr>
          <a:xfrm>
            <a:off x="3484426" y="1590750"/>
            <a:ext cx="2570100" cy="609600"/>
          </a:xfrm>
          <a:prstGeom prst="roundRect">
            <a:avLst>
              <a:gd fmla="val 10000" name="adj"/>
            </a:avLst>
          </a:prstGeom>
          <a:solidFill>
            <a:srgbClr val="B7CCE4"/>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Arial"/>
                <a:ea typeface="Arial"/>
                <a:cs typeface="Arial"/>
                <a:sym typeface="Arial"/>
              </a:rPr>
              <a:t>Mediator</a:t>
            </a:r>
            <a:endParaRPr/>
          </a:p>
        </p:txBody>
      </p:sp>
      <p:sp>
        <p:nvSpPr>
          <p:cNvPr id="969" name="Google Shape;969;p133"/>
          <p:cNvSpPr/>
          <p:nvPr/>
        </p:nvSpPr>
        <p:spPr>
          <a:xfrm>
            <a:off x="6197417" y="1577847"/>
            <a:ext cx="2404200" cy="609600"/>
          </a:xfrm>
          <a:prstGeom prst="roundRect">
            <a:avLst>
              <a:gd fmla="val 10000" name="adj"/>
            </a:avLst>
          </a:prstGeom>
          <a:solidFill>
            <a:srgbClr val="B7CCE4"/>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Arial"/>
                <a:ea typeface="Arial"/>
                <a:cs typeface="Arial"/>
                <a:sym typeface="Arial"/>
              </a:rPr>
              <a:t>Outcome</a:t>
            </a:r>
            <a:endParaRPr/>
          </a:p>
        </p:txBody>
      </p:sp>
      <p:sp>
        <p:nvSpPr>
          <p:cNvPr id="970" name="Google Shape;970;p133"/>
          <p:cNvSpPr/>
          <p:nvPr/>
        </p:nvSpPr>
        <p:spPr>
          <a:xfrm>
            <a:off x="3941625" y="3800550"/>
            <a:ext cx="1600200" cy="8382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71" name="Google Shape;971;p133"/>
          <p:cNvSpPr/>
          <p:nvPr/>
        </p:nvSpPr>
        <p:spPr>
          <a:xfrm>
            <a:off x="3914825" y="3934650"/>
            <a:ext cx="16728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700" u="none" cap="none" strike="noStrike">
                <a:solidFill>
                  <a:srgbClr val="FFFFFF"/>
                </a:solidFill>
                <a:latin typeface="Arial"/>
                <a:ea typeface="Arial"/>
                <a:cs typeface="Arial"/>
                <a:sym typeface="Arial"/>
              </a:rPr>
              <a:t>Sociocultural</a:t>
            </a:r>
            <a:endParaRPr sz="1700"/>
          </a:p>
          <a:p>
            <a:pPr indent="0" lvl="0" marL="0" marR="0" rtl="0" algn="ctr">
              <a:spcBef>
                <a:spcPts val="0"/>
              </a:spcBef>
              <a:spcAft>
                <a:spcPts val="0"/>
              </a:spcAft>
              <a:buClr>
                <a:srgbClr val="FFFFFF"/>
              </a:buClr>
              <a:buSzPts val="1800"/>
              <a:buFont typeface="Arial"/>
              <a:buNone/>
            </a:pPr>
            <a:r>
              <a:rPr b="1" i="0" lang="en-US" sz="1700" u="none" cap="none" strike="noStrike">
                <a:solidFill>
                  <a:srgbClr val="FFFFFF"/>
                </a:solidFill>
                <a:latin typeface="Arial"/>
                <a:ea typeface="Arial"/>
                <a:cs typeface="Arial"/>
                <a:sym typeface="Arial"/>
              </a:rPr>
              <a:t>Openness</a:t>
            </a:r>
            <a:endParaRPr sz="1700"/>
          </a:p>
        </p:txBody>
      </p:sp>
      <p:sp>
        <p:nvSpPr>
          <p:cNvPr id="972" name="Google Shape;972;p133"/>
          <p:cNvSpPr/>
          <p:nvPr/>
        </p:nvSpPr>
        <p:spPr>
          <a:xfrm>
            <a:off x="6761025" y="3876750"/>
            <a:ext cx="1447800" cy="6858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73" name="Google Shape;973;p133"/>
          <p:cNvSpPr/>
          <p:nvPr/>
        </p:nvSpPr>
        <p:spPr>
          <a:xfrm>
            <a:off x="6761025" y="3876750"/>
            <a:ext cx="14478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Interest in Int’l Exp. </a:t>
            </a:r>
            <a:endParaRPr/>
          </a:p>
        </p:txBody>
      </p:sp>
      <p:cxnSp>
        <p:nvCxnSpPr>
          <p:cNvPr id="974" name="Google Shape;974;p133"/>
          <p:cNvCxnSpPr/>
          <p:nvPr/>
        </p:nvCxnSpPr>
        <p:spPr>
          <a:xfrm>
            <a:off x="5587628" y="4187100"/>
            <a:ext cx="1219200" cy="0"/>
          </a:xfrm>
          <a:prstGeom prst="straightConnector1">
            <a:avLst/>
          </a:prstGeom>
          <a:noFill/>
          <a:ln cap="flat" cmpd="sng" w="31750">
            <a:solidFill>
              <a:srgbClr val="FF0000"/>
            </a:solidFill>
            <a:prstDash val="solid"/>
            <a:round/>
            <a:headEnd len="sm" w="sm" type="none"/>
            <a:tailEnd len="med" w="med" type="stealth"/>
          </a:ln>
        </p:spPr>
      </p:cxnSp>
      <p:cxnSp>
        <p:nvCxnSpPr>
          <p:cNvPr id="975" name="Google Shape;975;p133"/>
          <p:cNvCxnSpPr>
            <a:endCxn id="970" idx="2"/>
          </p:cNvCxnSpPr>
          <p:nvPr/>
        </p:nvCxnSpPr>
        <p:spPr>
          <a:xfrm>
            <a:off x="2654325" y="3051150"/>
            <a:ext cx="1287300" cy="1168500"/>
          </a:xfrm>
          <a:prstGeom prst="straightConnector1">
            <a:avLst/>
          </a:prstGeom>
          <a:noFill/>
          <a:ln cap="flat" cmpd="sng" w="28575">
            <a:solidFill>
              <a:srgbClr val="FF0000"/>
            </a:solidFill>
            <a:prstDash val="solid"/>
            <a:round/>
            <a:headEnd len="sm" w="sm" type="none"/>
            <a:tailEnd len="med" w="med" type="stealth"/>
          </a:ln>
        </p:spPr>
      </p:cxnSp>
      <p:cxnSp>
        <p:nvCxnSpPr>
          <p:cNvPr id="976" name="Google Shape;976;p133"/>
          <p:cNvCxnSpPr>
            <a:endCxn id="970" idx="2"/>
          </p:cNvCxnSpPr>
          <p:nvPr/>
        </p:nvCxnSpPr>
        <p:spPr>
          <a:xfrm>
            <a:off x="3060525" y="3750150"/>
            <a:ext cx="881100" cy="469500"/>
          </a:xfrm>
          <a:prstGeom prst="straightConnector1">
            <a:avLst/>
          </a:prstGeom>
          <a:noFill/>
          <a:ln cap="flat" cmpd="sng" w="31750">
            <a:solidFill>
              <a:srgbClr val="FF0000"/>
            </a:solidFill>
            <a:prstDash val="solid"/>
            <a:round/>
            <a:headEnd len="sm" w="sm" type="none"/>
            <a:tailEnd len="med" w="med" type="stealth"/>
          </a:ln>
        </p:spPr>
      </p:cxnSp>
      <p:cxnSp>
        <p:nvCxnSpPr>
          <p:cNvPr id="977" name="Google Shape;977;p133"/>
          <p:cNvCxnSpPr>
            <a:stCxn id="978" idx="3"/>
            <a:endCxn id="970" idx="2"/>
          </p:cNvCxnSpPr>
          <p:nvPr/>
        </p:nvCxnSpPr>
        <p:spPr>
          <a:xfrm>
            <a:off x="3328838" y="4105338"/>
            <a:ext cx="612900" cy="114300"/>
          </a:xfrm>
          <a:prstGeom prst="straightConnector1">
            <a:avLst/>
          </a:prstGeom>
          <a:noFill/>
          <a:ln cap="flat" cmpd="sng" w="31750">
            <a:solidFill>
              <a:schemeClr val="dk1"/>
            </a:solidFill>
            <a:prstDash val="dash"/>
            <a:round/>
            <a:headEnd len="sm" w="sm" type="none"/>
            <a:tailEnd len="med" w="med" type="stealth"/>
          </a:ln>
        </p:spPr>
      </p:cxnSp>
      <p:cxnSp>
        <p:nvCxnSpPr>
          <p:cNvPr id="979" name="Google Shape;979;p133"/>
          <p:cNvCxnSpPr>
            <a:endCxn id="970" idx="2"/>
          </p:cNvCxnSpPr>
          <p:nvPr/>
        </p:nvCxnSpPr>
        <p:spPr>
          <a:xfrm flipH="1" rot="10800000">
            <a:off x="3013425" y="4219650"/>
            <a:ext cx="928200" cy="663900"/>
          </a:xfrm>
          <a:prstGeom prst="straightConnector1">
            <a:avLst/>
          </a:prstGeom>
          <a:noFill/>
          <a:ln cap="flat" cmpd="sng" w="31750">
            <a:solidFill>
              <a:schemeClr val="dk1"/>
            </a:solidFill>
            <a:prstDash val="solid"/>
            <a:round/>
            <a:headEnd len="sm" w="sm" type="none"/>
            <a:tailEnd len="med" w="med" type="stealth"/>
          </a:ln>
        </p:spPr>
      </p:cxnSp>
      <p:cxnSp>
        <p:nvCxnSpPr>
          <p:cNvPr id="980" name="Google Shape;980;p133"/>
          <p:cNvCxnSpPr>
            <a:endCxn id="970" idx="2"/>
          </p:cNvCxnSpPr>
          <p:nvPr/>
        </p:nvCxnSpPr>
        <p:spPr>
          <a:xfrm flipH="1" rot="10800000">
            <a:off x="3022725" y="4219650"/>
            <a:ext cx="918900" cy="1391400"/>
          </a:xfrm>
          <a:prstGeom prst="straightConnector1">
            <a:avLst/>
          </a:prstGeom>
          <a:noFill/>
          <a:ln cap="flat" cmpd="sng" w="31750">
            <a:solidFill>
              <a:srgbClr val="FF0000"/>
            </a:solidFill>
            <a:prstDash val="dash"/>
            <a:round/>
            <a:headEnd len="sm" w="sm" type="none"/>
            <a:tailEnd len="med" w="med" type="stealth"/>
          </a:ln>
        </p:spPr>
      </p:cxnSp>
      <p:sp>
        <p:nvSpPr>
          <p:cNvPr id="981" name="Google Shape;981;p133"/>
          <p:cNvSpPr txBox="1"/>
          <p:nvPr/>
        </p:nvSpPr>
        <p:spPr>
          <a:xfrm>
            <a:off x="2490650" y="3446963"/>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highlight>
                  <a:srgbClr val="FFFFFF"/>
                </a:highlight>
                <a:latin typeface="Arial"/>
                <a:ea typeface="Arial"/>
                <a:cs typeface="Arial"/>
                <a:sym typeface="Arial"/>
              </a:rPr>
              <a:t>0.219</a:t>
            </a:r>
            <a:endParaRPr>
              <a:highlight>
                <a:srgbClr val="FFFFFF"/>
              </a:highlight>
            </a:endParaRPr>
          </a:p>
        </p:txBody>
      </p:sp>
      <p:sp>
        <p:nvSpPr>
          <p:cNvPr id="978" name="Google Shape;978;p133"/>
          <p:cNvSpPr txBox="1"/>
          <p:nvPr/>
        </p:nvSpPr>
        <p:spPr>
          <a:xfrm>
            <a:off x="2490638" y="3920388"/>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000000"/>
                </a:solidFill>
                <a:highlight>
                  <a:srgbClr val="FFFFFF"/>
                </a:highlight>
                <a:latin typeface="Arial"/>
                <a:ea typeface="Arial"/>
                <a:cs typeface="Arial"/>
                <a:sym typeface="Arial"/>
              </a:rPr>
              <a:t>-0.031</a:t>
            </a:r>
            <a:endParaRPr>
              <a:highlight>
                <a:srgbClr val="FFFFFF"/>
              </a:highlight>
            </a:endParaRPr>
          </a:p>
        </p:txBody>
      </p:sp>
      <p:sp>
        <p:nvSpPr>
          <p:cNvPr id="982" name="Google Shape;982;p133"/>
          <p:cNvSpPr txBox="1"/>
          <p:nvPr/>
        </p:nvSpPr>
        <p:spPr>
          <a:xfrm>
            <a:off x="2490650" y="4673088"/>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000000"/>
                </a:solidFill>
                <a:highlight>
                  <a:srgbClr val="FFFFFF"/>
                </a:highlight>
                <a:latin typeface="Arial"/>
                <a:ea typeface="Arial"/>
                <a:cs typeface="Arial"/>
                <a:sym typeface="Arial"/>
              </a:rPr>
              <a:t>0.063</a:t>
            </a:r>
            <a:endParaRPr>
              <a:highlight>
                <a:srgbClr val="FFFFFF"/>
              </a:highlight>
            </a:endParaRPr>
          </a:p>
        </p:txBody>
      </p:sp>
      <p:sp>
        <p:nvSpPr>
          <p:cNvPr id="983" name="Google Shape;983;p133"/>
          <p:cNvSpPr txBox="1"/>
          <p:nvPr/>
        </p:nvSpPr>
        <p:spPr>
          <a:xfrm>
            <a:off x="2490650" y="5402500"/>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highlight>
                  <a:srgbClr val="FFFFFF"/>
                </a:highlight>
                <a:latin typeface="Arial"/>
                <a:ea typeface="Arial"/>
                <a:cs typeface="Arial"/>
                <a:sym typeface="Arial"/>
              </a:rPr>
              <a:t>0.118</a:t>
            </a:r>
            <a:endParaRPr>
              <a:highlight>
                <a:srgbClr val="FFFFFF"/>
              </a:highlight>
            </a:endParaRPr>
          </a:p>
        </p:txBody>
      </p:sp>
      <p:sp>
        <p:nvSpPr>
          <p:cNvPr id="984" name="Google Shape;984;p133"/>
          <p:cNvSpPr/>
          <p:nvPr/>
        </p:nvSpPr>
        <p:spPr>
          <a:xfrm>
            <a:off x="1274625" y="2581350"/>
            <a:ext cx="1600200" cy="8382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85" name="Google Shape;985;p133"/>
          <p:cNvSpPr txBox="1"/>
          <p:nvPr/>
        </p:nvSpPr>
        <p:spPr>
          <a:xfrm>
            <a:off x="6593038" y="3521938"/>
            <a:ext cx="9144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highlight>
                  <a:srgbClr val="FFFFFF"/>
                </a:highlight>
                <a:latin typeface="Arial"/>
                <a:ea typeface="Arial"/>
                <a:cs typeface="Arial"/>
                <a:sym typeface="Arial"/>
              </a:rPr>
              <a:t>0.519</a:t>
            </a:r>
            <a:endParaRPr>
              <a:highlight>
                <a:srgbClr val="FFFFFF"/>
              </a:highlight>
            </a:endParaRPr>
          </a:p>
        </p:txBody>
      </p:sp>
      <p:sp>
        <p:nvSpPr>
          <p:cNvPr id="986" name="Google Shape;986;p133"/>
          <p:cNvSpPr txBox="1"/>
          <p:nvPr/>
        </p:nvSpPr>
        <p:spPr>
          <a:xfrm>
            <a:off x="1350825" y="2697238"/>
            <a:ext cx="14415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Negative life events</a:t>
            </a:r>
            <a:endParaRPr/>
          </a:p>
        </p:txBody>
      </p:sp>
      <p:sp>
        <p:nvSpPr>
          <p:cNvPr id="987" name="Google Shape;987;p133"/>
          <p:cNvSpPr txBox="1"/>
          <p:nvPr/>
        </p:nvSpPr>
        <p:spPr>
          <a:xfrm>
            <a:off x="2417625" y="6291338"/>
            <a:ext cx="6205500" cy="246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000000"/>
              </a:buClr>
              <a:buSzPts val="1000"/>
              <a:buFont typeface="Arial"/>
              <a:buNone/>
            </a:pPr>
            <a:r>
              <a:rPr b="0" i="0" lang="en-US" u="none" cap="none" strike="noStrike">
                <a:solidFill>
                  <a:srgbClr val="000000"/>
                </a:solidFill>
                <a:latin typeface="Arial"/>
                <a:ea typeface="Arial"/>
                <a:cs typeface="Arial"/>
                <a:sym typeface="Arial"/>
              </a:rPr>
              <a:t>Χ</a:t>
            </a:r>
            <a:r>
              <a:rPr b="0" baseline="30000" i="0" lang="en-US" u="none" cap="none" strike="noStrike">
                <a:solidFill>
                  <a:srgbClr val="000000"/>
                </a:solidFill>
                <a:latin typeface="Arial"/>
                <a:ea typeface="Arial"/>
                <a:cs typeface="Arial"/>
                <a:sym typeface="Arial"/>
              </a:rPr>
              <a:t>2</a:t>
            </a:r>
            <a:r>
              <a:rPr b="0" i="0" lang="en-US" u="none" cap="none" strike="noStrike">
                <a:solidFill>
                  <a:srgbClr val="000000"/>
                </a:solidFill>
                <a:latin typeface="Arial"/>
                <a:ea typeface="Arial"/>
                <a:cs typeface="Arial"/>
                <a:sym typeface="Arial"/>
              </a:rPr>
              <a:t>=5003.382,  df=1211,  p=0.000,  RMSEA=0.054, CFI=0.934</a:t>
            </a:r>
            <a:endParaRPr/>
          </a:p>
        </p:txBody>
      </p:sp>
      <p:sp>
        <p:nvSpPr>
          <p:cNvPr id="988" name="Google Shape;988;p133"/>
          <p:cNvSpPr/>
          <p:nvPr/>
        </p:nvSpPr>
        <p:spPr>
          <a:xfrm>
            <a:off x="3484425" y="4867350"/>
            <a:ext cx="914400" cy="6096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89" name="Google Shape;989;p133"/>
          <p:cNvSpPr/>
          <p:nvPr/>
        </p:nvSpPr>
        <p:spPr>
          <a:xfrm>
            <a:off x="5084625" y="4867350"/>
            <a:ext cx="914400" cy="6096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90" name="Google Shape;990;p133"/>
          <p:cNvSpPr/>
          <p:nvPr/>
        </p:nvSpPr>
        <p:spPr>
          <a:xfrm>
            <a:off x="4322625" y="5400750"/>
            <a:ext cx="914400" cy="6096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91" name="Google Shape;991;p133"/>
          <p:cNvSpPr txBox="1"/>
          <p:nvPr/>
        </p:nvSpPr>
        <p:spPr>
          <a:xfrm>
            <a:off x="3469275" y="4949100"/>
            <a:ext cx="9144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latin typeface="Arial"/>
                <a:ea typeface="Arial"/>
                <a:cs typeface="Arial"/>
                <a:sym typeface="Arial"/>
              </a:rPr>
              <a:t>0.875</a:t>
            </a:r>
            <a:endParaRPr/>
          </a:p>
        </p:txBody>
      </p:sp>
      <p:sp>
        <p:nvSpPr>
          <p:cNvPr id="992" name="Google Shape;992;p133"/>
          <p:cNvSpPr txBox="1"/>
          <p:nvPr/>
        </p:nvSpPr>
        <p:spPr>
          <a:xfrm>
            <a:off x="4294025" y="5476950"/>
            <a:ext cx="9144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latin typeface="Arial"/>
                <a:ea typeface="Arial"/>
                <a:cs typeface="Arial"/>
                <a:sym typeface="Arial"/>
              </a:rPr>
              <a:t>-0.724</a:t>
            </a:r>
            <a:endParaRPr/>
          </a:p>
        </p:txBody>
      </p:sp>
      <p:sp>
        <p:nvSpPr>
          <p:cNvPr id="993" name="Google Shape;993;p133"/>
          <p:cNvSpPr txBox="1"/>
          <p:nvPr/>
        </p:nvSpPr>
        <p:spPr>
          <a:xfrm>
            <a:off x="5084625" y="4987200"/>
            <a:ext cx="9144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latin typeface="Arial"/>
                <a:ea typeface="Arial"/>
                <a:cs typeface="Arial"/>
                <a:sym typeface="Arial"/>
              </a:rPr>
              <a:t>0.838</a:t>
            </a:r>
            <a:endParaRPr/>
          </a:p>
        </p:txBody>
      </p:sp>
      <p:sp>
        <p:nvSpPr>
          <p:cNvPr id="994" name="Google Shape;994;p133"/>
          <p:cNvSpPr/>
          <p:nvPr/>
        </p:nvSpPr>
        <p:spPr>
          <a:xfrm>
            <a:off x="4246425" y="2352750"/>
            <a:ext cx="914400" cy="6096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95" name="Google Shape;995;p133"/>
          <p:cNvSpPr/>
          <p:nvPr/>
        </p:nvSpPr>
        <p:spPr>
          <a:xfrm>
            <a:off x="3484425" y="3038550"/>
            <a:ext cx="914400" cy="6096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96" name="Google Shape;996;p133"/>
          <p:cNvSpPr/>
          <p:nvPr/>
        </p:nvSpPr>
        <p:spPr>
          <a:xfrm>
            <a:off x="5084625" y="3038550"/>
            <a:ext cx="914400" cy="6096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997" name="Google Shape;997;p133"/>
          <p:cNvSpPr txBox="1"/>
          <p:nvPr/>
        </p:nvSpPr>
        <p:spPr>
          <a:xfrm>
            <a:off x="3481275" y="3171300"/>
            <a:ext cx="9144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latin typeface="Arial"/>
                <a:ea typeface="Arial"/>
                <a:cs typeface="Arial"/>
                <a:sym typeface="Arial"/>
              </a:rPr>
              <a:t>-0.201</a:t>
            </a:r>
            <a:endParaRPr/>
          </a:p>
        </p:txBody>
      </p:sp>
      <p:sp>
        <p:nvSpPr>
          <p:cNvPr id="998" name="Google Shape;998;p133"/>
          <p:cNvSpPr txBox="1"/>
          <p:nvPr/>
        </p:nvSpPr>
        <p:spPr>
          <a:xfrm>
            <a:off x="4246425" y="2472675"/>
            <a:ext cx="9144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latin typeface="Arial"/>
                <a:ea typeface="Arial"/>
                <a:cs typeface="Arial"/>
                <a:sym typeface="Arial"/>
              </a:rPr>
              <a:t>0.870</a:t>
            </a:r>
            <a:endParaRPr/>
          </a:p>
        </p:txBody>
      </p:sp>
      <p:sp>
        <p:nvSpPr>
          <p:cNvPr id="999" name="Google Shape;999;p133"/>
          <p:cNvSpPr txBox="1"/>
          <p:nvPr/>
        </p:nvSpPr>
        <p:spPr>
          <a:xfrm>
            <a:off x="5090925" y="3158400"/>
            <a:ext cx="9144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latin typeface="Arial"/>
                <a:ea typeface="Arial"/>
                <a:cs typeface="Arial"/>
                <a:sym typeface="Arial"/>
              </a:rPr>
              <a:t>0.715</a:t>
            </a:r>
            <a:endParaRPr/>
          </a:p>
        </p:txBody>
      </p:sp>
      <p:sp>
        <p:nvSpPr>
          <p:cNvPr id="1000" name="Google Shape;1000;p133"/>
          <p:cNvSpPr/>
          <p:nvPr/>
        </p:nvSpPr>
        <p:spPr>
          <a:xfrm>
            <a:off x="1198425" y="6237363"/>
            <a:ext cx="990600" cy="26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1100"/>
              <a:buFont typeface="Arial"/>
              <a:buNone/>
            </a:pPr>
            <a:r>
              <a:rPr b="1" i="0" lang="en-US" sz="1800" u="none" cap="none" strike="noStrike">
                <a:solidFill>
                  <a:srgbClr val="FF0000"/>
                </a:solidFill>
                <a:latin typeface="Arial"/>
                <a:ea typeface="Arial"/>
                <a:cs typeface="Arial"/>
                <a:sym typeface="Arial"/>
              </a:rPr>
              <a:t>p&lt; .05</a:t>
            </a:r>
            <a:endParaRPr sz="1800"/>
          </a:p>
        </p:txBody>
      </p:sp>
      <p:sp>
        <p:nvSpPr>
          <p:cNvPr id="1001" name="Google Shape;1001;p133"/>
          <p:cNvSpPr txBox="1"/>
          <p:nvPr/>
        </p:nvSpPr>
        <p:spPr>
          <a:xfrm>
            <a:off x="2490650" y="2638638"/>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highlight>
                  <a:srgbClr val="FFFFFF"/>
                </a:highlight>
                <a:latin typeface="Arial"/>
                <a:ea typeface="Arial"/>
                <a:cs typeface="Arial"/>
                <a:sym typeface="Arial"/>
              </a:rPr>
              <a:t>-0.212</a:t>
            </a:r>
            <a:endParaRPr>
              <a:highlight>
                <a:srgbClr val="FFFFFF"/>
              </a:high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06" name="Shape 1006"/>
        <p:cNvGrpSpPr/>
        <p:nvPr/>
      </p:nvGrpSpPr>
      <p:grpSpPr>
        <a:xfrm>
          <a:off x="0" y="0"/>
          <a:ext cx="0" cy="0"/>
          <a:chOff x="0" y="0"/>
          <a:chExt cx="0" cy="0"/>
        </a:xfrm>
      </p:grpSpPr>
      <p:pic>
        <p:nvPicPr>
          <p:cNvPr id="1007" name="Google Shape;1007;p134"/>
          <p:cNvPicPr preferRelativeResize="0"/>
          <p:nvPr/>
        </p:nvPicPr>
        <p:blipFill>
          <a:blip r:embed="rId3">
            <a:alphaModFix/>
          </a:blip>
          <a:stretch>
            <a:fillRect/>
          </a:stretch>
        </p:blipFill>
        <p:spPr>
          <a:xfrm rot="-5400000">
            <a:off x="-3430825" y="2954725"/>
            <a:ext cx="7155426" cy="901575"/>
          </a:xfrm>
          <a:prstGeom prst="rect">
            <a:avLst/>
          </a:prstGeom>
          <a:noFill/>
          <a:ln>
            <a:noFill/>
          </a:ln>
        </p:spPr>
      </p:pic>
      <p:sp>
        <p:nvSpPr>
          <p:cNvPr id="1008" name="Google Shape;1008;p134"/>
          <p:cNvSpPr txBox="1"/>
          <p:nvPr>
            <p:ph idx="1" type="body"/>
          </p:nvPr>
        </p:nvSpPr>
        <p:spPr>
          <a:xfrm>
            <a:off x="152400" y="287850"/>
            <a:ext cx="8991600" cy="834600"/>
          </a:xfrm>
          <a:prstGeom prst="rect">
            <a:avLst/>
          </a:prstGeom>
          <a:noFill/>
          <a:ln>
            <a:noFill/>
          </a:ln>
        </p:spPr>
        <p:txBody>
          <a:bodyPr anchorCtr="0" anchor="t" bIns="45700" lIns="91425" spcFirstLastPara="1" rIns="91425" wrap="square" tIns="45700">
            <a:noAutofit/>
          </a:bodyPr>
          <a:lstStyle/>
          <a:p>
            <a:pPr indent="-812800" lvl="0" marL="812800" marR="0" rtl="0" algn="ctr">
              <a:lnSpc>
                <a:spcPct val="80000"/>
              </a:lnSpc>
              <a:spcBef>
                <a:spcPts val="720"/>
              </a:spcBef>
              <a:spcAft>
                <a:spcPts val="0"/>
              </a:spcAft>
              <a:buClr>
                <a:schemeClr val="lt1"/>
              </a:buClr>
              <a:buSzPts val="3600"/>
              <a:buFont typeface="Arial"/>
              <a:buNone/>
            </a:pPr>
            <a:r>
              <a:rPr b="1" lang="en-US" sz="4800">
                <a:solidFill>
                  <a:srgbClr val="000000"/>
                </a:solidFill>
              </a:rPr>
              <a:t>Key BEVI Findings</a:t>
            </a:r>
            <a:r>
              <a:rPr b="1" i="0" lang="en-US" sz="3600" u="none" cap="none" strike="noStrike">
                <a:solidFill>
                  <a:srgbClr val="000000"/>
                </a:solidFill>
                <a:latin typeface="Arial"/>
                <a:ea typeface="Arial"/>
                <a:cs typeface="Arial"/>
                <a:sym typeface="Arial"/>
              </a:rPr>
              <a:t>  </a:t>
            </a:r>
            <a:endParaRPr>
              <a:solidFill>
                <a:srgbClr val="000000"/>
              </a:solidFil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ctr">
              <a:lnSpc>
                <a:spcPct val="80000"/>
              </a:lnSpc>
              <a:spcBef>
                <a:spcPts val="640"/>
              </a:spcBef>
              <a:spcAft>
                <a:spcPts val="0"/>
              </a:spcAft>
              <a:buClr>
                <a:schemeClr val="dk1"/>
              </a:buClr>
              <a:buSzPts val="3200"/>
              <a:buFont typeface="Arial"/>
              <a:buNone/>
            </a:pPr>
            <a:r>
              <a:t/>
            </a:r>
            <a:endParaRPr b="1" i="0" sz="3200" u="none" cap="none" strike="noStrike">
              <a:solidFill>
                <a:schemeClr val="lt1"/>
              </a:solidFill>
              <a:latin typeface="Arial"/>
              <a:ea typeface="Arial"/>
              <a:cs typeface="Arial"/>
              <a:sym typeface="Arial"/>
            </a:endParaRPr>
          </a:p>
          <a:p>
            <a:pPr indent="-812800" lvl="0" marL="812800" marR="0" rtl="0" algn="l">
              <a:lnSpc>
                <a:spcPct val="80000"/>
              </a:lnSpc>
              <a:spcBef>
                <a:spcPts val="160"/>
              </a:spcBef>
              <a:spcAft>
                <a:spcPts val="0"/>
              </a:spcAft>
              <a:buClr>
                <a:schemeClr val="lt1"/>
              </a:buClr>
              <a:buSzPts val="800"/>
              <a:buFont typeface="Arial"/>
              <a:buNone/>
            </a:pPr>
            <a:r>
              <a:rPr b="1" i="1" lang="en-US" sz="800" u="none" cap="none" strike="noStrike">
                <a:solidFill>
                  <a:schemeClr val="lt1"/>
                </a:solidFill>
                <a:latin typeface="Arial"/>
                <a:ea typeface="Arial"/>
                <a:cs typeface="Arial"/>
                <a:sym typeface="Arial"/>
              </a:rPr>
              <a:t>          </a:t>
            </a:r>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60960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488950" lvl="3" marL="18796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590550" lvl="2" marL="1524000" marR="0" rtl="0" algn="l">
              <a:lnSpc>
                <a:spcPct val="80000"/>
              </a:lnSpc>
              <a:spcBef>
                <a:spcPts val="60"/>
              </a:spcBef>
              <a:spcAft>
                <a:spcPts val="0"/>
              </a:spcAft>
              <a:buClr>
                <a:schemeClr val="dk1"/>
              </a:buClr>
              <a:buSzPts val="300"/>
              <a:buFont typeface="Arial"/>
              <a:buNone/>
            </a:pPr>
            <a:r>
              <a:t/>
            </a:r>
            <a:endParaRPr b="1" i="0" sz="3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dk1"/>
              </a:buClr>
              <a:buSzPts val="200"/>
              <a:buFont typeface="Arial"/>
              <a:buNone/>
            </a:pPr>
            <a:r>
              <a:t/>
            </a:r>
            <a:endParaRPr b="1" i="0" sz="200" u="none" cap="none" strike="noStrike">
              <a:solidFill>
                <a:schemeClr val="lt1"/>
              </a:solidFill>
              <a:latin typeface="Arial"/>
              <a:ea typeface="Arial"/>
              <a:cs typeface="Arial"/>
              <a:sym typeface="Arial"/>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812800" lvl="0" marL="812800" marR="0" rtl="0" algn="l">
              <a:lnSpc>
                <a:spcPct val="80000"/>
              </a:lnSpc>
              <a:spcBef>
                <a:spcPts val="40"/>
              </a:spcBef>
              <a:spcAft>
                <a:spcPts val="0"/>
              </a:spcAft>
              <a:buClr>
                <a:schemeClr val="lt1"/>
              </a:buClr>
              <a:buSzPts val="200"/>
              <a:buFont typeface="Arial"/>
              <a:buNone/>
            </a:pPr>
            <a:r>
              <a:rPr b="1" i="0" lang="en-US" sz="200" u="none" cap="none" strike="noStrike">
                <a:solidFill>
                  <a:schemeClr val="lt1"/>
                </a:solidFill>
                <a:latin typeface="Arial"/>
                <a:ea typeface="Arial"/>
                <a:cs typeface="Arial"/>
                <a:sym typeface="Arial"/>
              </a:rPr>
              <a:t>	</a:t>
            </a:r>
            <a:endParaRPr/>
          </a:p>
          <a:p>
            <a:pPr indent="-609600" lvl="2" marL="1524000" marR="0" rtl="0" algn="l">
              <a:lnSpc>
                <a:spcPct val="80000"/>
              </a:lnSpc>
              <a:spcBef>
                <a:spcPts val="100"/>
              </a:spcBef>
              <a:spcAft>
                <a:spcPts val="0"/>
              </a:spcAft>
              <a:buClr>
                <a:schemeClr val="dk1"/>
              </a:buClr>
              <a:buSzPts val="500"/>
              <a:buFont typeface="Arial"/>
              <a:buNone/>
            </a:pPr>
            <a:r>
              <a:t/>
            </a:r>
            <a:endParaRPr b="0" i="1" sz="500" u="none" cap="none" strike="noStrike">
              <a:solidFill>
                <a:schemeClr val="lt1"/>
              </a:solidFill>
              <a:latin typeface="Arial"/>
              <a:ea typeface="Arial"/>
              <a:cs typeface="Arial"/>
              <a:sym typeface="Arial"/>
            </a:endParaRPr>
          </a:p>
        </p:txBody>
      </p:sp>
      <p:sp>
        <p:nvSpPr>
          <p:cNvPr id="1009" name="Google Shape;1009;p134"/>
          <p:cNvSpPr/>
          <p:nvPr/>
        </p:nvSpPr>
        <p:spPr>
          <a:xfrm>
            <a:off x="457200" y="1295400"/>
            <a:ext cx="2667000" cy="990600"/>
          </a:xfrm>
          <a:prstGeom prst="roundRect">
            <a:avLst>
              <a:gd fmla="val 10000" name="adj"/>
            </a:avLst>
          </a:prstGeom>
          <a:solidFill>
            <a:srgbClr val="DAE5F1">
              <a:alpha val="89800"/>
            </a:srgbClr>
          </a:solidFill>
          <a:ln cap="flat" cmpd="sng" w="25400">
            <a:solidFill>
              <a:srgbClr val="CFD7E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34"/>
          <p:cNvSpPr/>
          <p:nvPr/>
        </p:nvSpPr>
        <p:spPr>
          <a:xfrm>
            <a:off x="601056" y="1524000"/>
            <a:ext cx="2370600" cy="609600"/>
          </a:xfrm>
          <a:prstGeom prst="roundRect">
            <a:avLst>
              <a:gd fmla="val 10000" name="adj"/>
            </a:avLst>
          </a:prstGeom>
          <a:solidFill>
            <a:srgbClr val="B7CCE4"/>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Arial"/>
                <a:ea typeface="Arial"/>
                <a:cs typeface="Arial"/>
                <a:sym typeface="Arial"/>
              </a:rPr>
              <a:t>Formative Variable</a:t>
            </a:r>
            <a:endParaRPr/>
          </a:p>
        </p:txBody>
      </p:sp>
      <p:grpSp>
        <p:nvGrpSpPr>
          <p:cNvPr id="1011" name="Google Shape;1011;p134"/>
          <p:cNvGrpSpPr/>
          <p:nvPr/>
        </p:nvGrpSpPr>
        <p:grpSpPr>
          <a:xfrm>
            <a:off x="457130" y="2286103"/>
            <a:ext cx="2675031" cy="3938713"/>
            <a:chOff x="465772" y="2221706"/>
            <a:chExt cx="1371600" cy="2715418"/>
          </a:xfrm>
        </p:grpSpPr>
        <p:sp>
          <p:nvSpPr>
            <p:cNvPr id="1012" name="Google Shape;1012;p134"/>
            <p:cNvSpPr/>
            <p:nvPr/>
          </p:nvSpPr>
          <p:spPr>
            <a:xfrm rot="10800000">
              <a:off x="465772" y="2221824"/>
              <a:ext cx="1371600" cy="2715300"/>
            </a:xfrm>
            <a:prstGeom prst="round2SameRect">
              <a:avLst>
                <a:gd fmla="val 10500" name="adj1"/>
                <a:gd fmla="val 0" name="adj2"/>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34"/>
            <p:cNvSpPr/>
            <p:nvPr/>
          </p:nvSpPr>
          <p:spPr>
            <a:xfrm>
              <a:off x="508138" y="2221706"/>
              <a:ext cx="1287000" cy="2672700"/>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None/>
              </a:pPr>
              <a:r>
                <a:t/>
              </a:r>
              <a:endParaRPr b="0" i="0" sz="2800" u="none" cap="none" strike="noStrike">
                <a:solidFill>
                  <a:srgbClr val="FFFFFF"/>
                </a:solidFill>
                <a:latin typeface="Arial"/>
                <a:ea typeface="Arial"/>
                <a:cs typeface="Arial"/>
                <a:sym typeface="Arial"/>
              </a:endParaRPr>
            </a:p>
          </p:txBody>
        </p:sp>
      </p:grpSp>
      <p:sp>
        <p:nvSpPr>
          <p:cNvPr id="1014" name="Google Shape;1014;p134"/>
          <p:cNvSpPr/>
          <p:nvPr/>
        </p:nvSpPr>
        <p:spPr>
          <a:xfrm>
            <a:off x="685800" y="3581400"/>
            <a:ext cx="2286000" cy="3810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015" name="Google Shape;1015;p134"/>
          <p:cNvSpPr txBox="1"/>
          <p:nvPr/>
        </p:nvSpPr>
        <p:spPr>
          <a:xfrm>
            <a:off x="838200" y="3592513"/>
            <a:ext cx="18288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Ethnicity</a:t>
            </a:r>
            <a:endParaRPr/>
          </a:p>
        </p:txBody>
      </p:sp>
      <p:sp>
        <p:nvSpPr>
          <p:cNvPr id="1016" name="Google Shape;1016;p134"/>
          <p:cNvSpPr/>
          <p:nvPr/>
        </p:nvSpPr>
        <p:spPr>
          <a:xfrm>
            <a:off x="685800" y="4078069"/>
            <a:ext cx="2286000" cy="6096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017" name="Google Shape;1017;p134"/>
          <p:cNvSpPr txBox="1"/>
          <p:nvPr/>
        </p:nvSpPr>
        <p:spPr>
          <a:xfrm>
            <a:off x="609600" y="4202113"/>
            <a:ext cx="2362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Family Income</a:t>
            </a:r>
            <a:endParaRPr/>
          </a:p>
        </p:txBody>
      </p:sp>
      <p:sp>
        <p:nvSpPr>
          <p:cNvPr id="1018" name="Google Shape;1018;p134"/>
          <p:cNvSpPr/>
          <p:nvPr/>
        </p:nvSpPr>
        <p:spPr>
          <a:xfrm>
            <a:off x="685800" y="4800600"/>
            <a:ext cx="2286000" cy="6096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019" name="Google Shape;1019;p134"/>
          <p:cNvSpPr txBox="1"/>
          <p:nvPr/>
        </p:nvSpPr>
        <p:spPr>
          <a:xfrm>
            <a:off x="685800" y="4964113"/>
            <a:ext cx="22860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Father’s education</a:t>
            </a:r>
            <a:endParaRPr/>
          </a:p>
        </p:txBody>
      </p:sp>
      <p:sp>
        <p:nvSpPr>
          <p:cNvPr id="1020" name="Google Shape;1020;p134"/>
          <p:cNvSpPr/>
          <p:nvPr/>
        </p:nvSpPr>
        <p:spPr>
          <a:xfrm>
            <a:off x="685800" y="5562600"/>
            <a:ext cx="2286000" cy="6096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021" name="Google Shape;1021;p134"/>
          <p:cNvSpPr txBox="1"/>
          <p:nvPr/>
        </p:nvSpPr>
        <p:spPr>
          <a:xfrm>
            <a:off x="685800" y="5726113"/>
            <a:ext cx="2362200" cy="36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Mother’s education</a:t>
            </a:r>
            <a:endParaRPr/>
          </a:p>
        </p:txBody>
      </p:sp>
      <p:sp>
        <p:nvSpPr>
          <p:cNvPr id="1022" name="Google Shape;1022;p134"/>
          <p:cNvSpPr/>
          <p:nvPr/>
        </p:nvSpPr>
        <p:spPr>
          <a:xfrm>
            <a:off x="3200400" y="1295400"/>
            <a:ext cx="2667000" cy="990600"/>
          </a:xfrm>
          <a:prstGeom prst="roundRect">
            <a:avLst>
              <a:gd fmla="val 10000" name="adj"/>
            </a:avLst>
          </a:prstGeom>
          <a:solidFill>
            <a:srgbClr val="DAE5F1">
              <a:alpha val="89800"/>
            </a:srgbClr>
          </a:solidFill>
          <a:ln cap="flat" cmpd="sng" w="25400">
            <a:solidFill>
              <a:srgbClr val="CFD7E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3" name="Google Shape;1023;p134"/>
          <p:cNvGrpSpPr/>
          <p:nvPr/>
        </p:nvGrpSpPr>
        <p:grpSpPr>
          <a:xfrm>
            <a:off x="3200330" y="2286103"/>
            <a:ext cx="2675031" cy="3938713"/>
            <a:chOff x="465772" y="2221706"/>
            <a:chExt cx="1371600" cy="2715418"/>
          </a:xfrm>
        </p:grpSpPr>
        <p:sp>
          <p:nvSpPr>
            <p:cNvPr id="1024" name="Google Shape;1024;p134"/>
            <p:cNvSpPr/>
            <p:nvPr/>
          </p:nvSpPr>
          <p:spPr>
            <a:xfrm rot="10800000">
              <a:off x="465772" y="2221824"/>
              <a:ext cx="1371600" cy="2715300"/>
            </a:xfrm>
            <a:prstGeom prst="round2SameRect">
              <a:avLst>
                <a:gd fmla="val 10500" name="adj1"/>
                <a:gd fmla="val 0" name="adj2"/>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34"/>
            <p:cNvSpPr/>
            <p:nvPr/>
          </p:nvSpPr>
          <p:spPr>
            <a:xfrm>
              <a:off x="508138" y="2221706"/>
              <a:ext cx="1287000" cy="2672700"/>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None/>
              </a:pPr>
              <a:r>
                <a:t/>
              </a:r>
              <a:endParaRPr b="0" i="0" sz="2800" u="none" cap="none" strike="noStrike">
                <a:solidFill>
                  <a:srgbClr val="FFFFFF"/>
                </a:solidFill>
                <a:latin typeface="Arial"/>
                <a:ea typeface="Arial"/>
                <a:cs typeface="Arial"/>
                <a:sym typeface="Arial"/>
              </a:endParaRPr>
            </a:p>
          </p:txBody>
        </p:sp>
      </p:grpSp>
      <p:sp>
        <p:nvSpPr>
          <p:cNvPr id="1026" name="Google Shape;1026;p134"/>
          <p:cNvSpPr/>
          <p:nvPr/>
        </p:nvSpPr>
        <p:spPr>
          <a:xfrm>
            <a:off x="5943600" y="1295400"/>
            <a:ext cx="2667000" cy="990600"/>
          </a:xfrm>
          <a:prstGeom prst="roundRect">
            <a:avLst>
              <a:gd fmla="val 10000" name="adj"/>
            </a:avLst>
          </a:prstGeom>
          <a:solidFill>
            <a:srgbClr val="DAE5F1">
              <a:alpha val="89800"/>
            </a:srgbClr>
          </a:solidFill>
          <a:ln cap="flat" cmpd="sng" w="25400">
            <a:solidFill>
              <a:srgbClr val="CFD7E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7" name="Google Shape;1027;p134"/>
          <p:cNvGrpSpPr/>
          <p:nvPr/>
        </p:nvGrpSpPr>
        <p:grpSpPr>
          <a:xfrm>
            <a:off x="5932418" y="2297166"/>
            <a:ext cx="2675031" cy="3864039"/>
            <a:chOff x="465772" y="2221706"/>
            <a:chExt cx="1371600" cy="2715418"/>
          </a:xfrm>
        </p:grpSpPr>
        <p:sp>
          <p:nvSpPr>
            <p:cNvPr id="1028" name="Google Shape;1028;p134"/>
            <p:cNvSpPr/>
            <p:nvPr/>
          </p:nvSpPr>
          <p:spPr>
            <a:xfrm rot="10800000">
              <a:off x="465772" y="2221824"/>
              <a:ext cx="1371600" cy="2715300"/>
            </a:xfrm>
            <a:prstGeom prst="round2SameRect">
              <a:avLst>
                <a:gd fmla="val 10500" name="adj1"/>
                <a:gd fmla="val 0" name="adj2"/>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34"/>
            <p:cNvSpPr/>
            <p:nvPr/>
          </p:nvSpPr>
          <p:spPr>
            <a:xfrm>
              <a:off x="508138" y="2221706"/>
              <a:ext cx="1287000" cy="2673000"/>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None/>
              </a:pPr>
              <a:r>
                <a:t/>
              </a:r>
              <a:endParaRPr b="0" i="0" sz="2800" u="none" cap="none" strike="noStrike">
                <a:solidFill>
                  <a:srgbClr val="FFFFFF"/>
                </a:solidFill>
                <a:latin typeface="Arial"/>
                <a:ea typeface="Arial"/>
                <a:cs typeface="Arial"/>
                <a:sym typeface="Arial"/>
              </a:endParaRPr>
            </a:p>
          </p:txBody>
        </p:sp>
      </p:grpSp>
      <p:sp>
        <p:nvSpPr>
          <p:cNvPr id="1030" name="Google Shape;1030;p134"/>
          <p:cNvSpPr/>
          <p:nvPr/>
        </p:nvSpPr>
        <p:spPr>
          <a:xfrm>
            <a:off x="3352800" y="1524000"/>
            <a:ext cx="2370600" cy="609600"/>
          </a:xfrm>
          <a:prstGeom prst="roundRect">
            <a:avLst>
              <a:gd fmla="val 10000" name="adj"/>
            </a:avLst>
          </a:prstGeom>
          <a:solidFill>
            <a:srgbClr val="B7CCE4"/>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Arial"/>
                <a:ea typeface="Arial"/>
                <a:cs typeface="Arial"/>
                <a:sym typeface="Arial"/>
              </a:rPr>
              <a:t>Mediator</a:t>
            </a:r>
            <a:endParaRPr/>
          </a:p>
        </p:txBody>
      </p:sp>
      <p:sp>
        <p:nvSpPr>
          <p:cNvPr id="1031" name="Google Shape;1031;p134"/>
          <p:cNvSpPr/>
          <p:nvPr/>
        </p:nvSpPr>
        <p:spPr>
          <a:xfrm>
            <a:off x="6096000" y="1524000"/>
            <a:ext cx="2370600" cy="609600"/>
          </a:xfrm>
          <a:prstGeom prst="roundRect">
            <a:avLst>
              <a:gd fmla="val 10000" name="adj"/>
            </a:avLst>
          </a:prstGeom>
          <a:solidFill>
            <a:srgbClr val="B7CCE4"/>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FFFF"/>
                </a:solidFill>
                <a:latin typeface="Arial"/>
                <a:ea typeface="Arial"/>
                <a:cs typeface="Arial"/>
                <a:sym typeface="Arial"/>
              </a:rPr>
              <a:t>Outcome</a:t>
            </a:r>
            <a:endParaRPr/>
          </a:p>
        </p:txBody>
      </p:sp>
      <p:sp>
        <p:nvSpPr>
          <p:cNvPr id="1032" name="Google Shape;1032;p134"/>
          <p:cNvSpPr/>
          <p:nvPr/>
        </p:nvSpPr>
        <p:spPr>
          <a:xfrm>
            <a:off x="3733800" y="3810000"/>
            <a:ext cx="1600200" cy="8382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033" name="Google Shape;1033;p134"/>
          <p:cNvSpPr/>
          <p:nvPr/>
        </p:nvSpPr>
        <p:spPr>
          <a:xfrm>
            <a:off x="3648075" y="3886200"/>
            <a:ext cx="17400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700" u="none" cap="none" strike="noStrike">
                <a:solidFill>
                  <a:srgbClr val="FFFFFF"/>
                </a:solidFill>
                <a:latin typeface="Arial"/>
                <a:ea typeface="Arial"/>
                <a:cs typeface="Arial"/>
                <a:sym typeface="Arial"/>
              </a:rPr>
              <a:t>Gender </a:t>
            </a:r>
            <a:endParaRPr sz="1700"/>
          </a:p>
          <a:p>
            <a:pPr indent="0" lvl="0" marL="0" marR="0" rtl="0" algn="ctr">
              <a:spcBef>
                <a:spcPts val="0"/>
              </a:spcBef>
              <a:spcAft>
                <a:spcPts val="0"/>
              </a:spcAft>
              <a:buClr>
                <a:srgbClr val="FFFFFF"/>
              </a:buClr>
              <a:buSzPts val="1800"/>
              <a:buFont typeface="Arial"/>
              <a:buNone/>
            </a:pPr>
            <a:r>
              <a:rPr b="1" i="0" lang="en-US" sz="1700" u="none" cap="none" strike="noStrike">
                <a:solidFill>
                  <a:srgbClr val="FFFFFF"/>
                </a:solidFill>
                <a:latin typeface="Arial"/>
                <a:ea typeface="Arial"/>
                <a:cs typeface="Arial"/>
                <a:sym typeface="Arial"/>
              </a:rPr>
              <a:t>Traditionalism</a:t>
            </a:r>
            <a:endParaRPr sz="1700"/>
          </a:p>
        </p:txBody>
      </p:sp>
      <p:sp>
        <p:nvSpPr>
          <p:cNvPr id="1034" name="Google Shape;1034;p134"/>
          <p:cNvSpPr/>
          <p:nvPr/>
        </p:nvSpPr>
        <p:spPr>
          <a:xfrm>
            <a:off x="6587275" y="3866400"/>
            <a:ext cx="1447800" cy="685800"/>
          </a:xfrm>
          <a:prstGeom prst="rect">
            <a:avLst/>
          </a:prstGeom>
          <a:solidFill>
            <a:srgbClr val="24406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035" name="Google Shape;1035;p134"/>
          <p:cNvSpPr/>
          <p:nvPr/>
        </p:nvSpPr>
        <p:spPr>
          <a:xfrm>
            <a:off x="6931025" y="4038600"/>
            <a:ext cx="6780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GPA</a:t>
            </a:r>
            <a:endParaRPr/>
          </a:p>
        </p:txBody>
      </p:sp>
      <p:cxnSp>
        <p:nvCxnSpPr>
          <p:cNvPr id="1036" name="Google Shape;1036;p134"/>
          <p:cNvCxnSpPr>
            <a:stCxn id="1033" idx="3"/>
            <a:endCxn id="1034" idx="1"/>
          </p:cNvCxnSpPr>
          <p:nvPr/>
        </p:nvCxnSpPr>
        <p:spPr>
          <a:xfrm>
            <a:off x="5388075" y="4209300"/>
            <a:ext cx="1199100" cy="0"/>
          </a:xfrm>
          <a:prstGeom prst="straightConnector1">
            <a:avLst/>
          </a:prstGeom>
          <a:noFill/>
          <a:ln cap="flat" cmpd="sng" w="31750">
            <a:solidFill>
              <a:srgbClr val="FF0000"/>
            </a:solidFill>
            <a:prstDash val="solid"/>
            <a:round/>
            <a:headEnd len="sm" w="sm" type="none"/>
            <a:tailEnd len="med" w="med" type="stealth"/>
          </a:ln>
        </p:spPr>
      </p:cxnSp>
      <p:cxnSp>
        <p:nvCxnSpPr>
          <p:cNvPr id="1037" name="Google Shape;1037;p134"/>
          <p:cNvCxnSpPr>
            <a:endCxn id="1032" idx="2"/>
          </p:cNvCxnSpPr>
          <p:nvPr/>
        </p:nvCxnSpPr>
        <p:spPr>
          <a:xfrm>
            <a:off x="2667000" y="3029700"/>
            <a:ext cx="1066800" cy="1199400"/>
          </a:xfrm>
          <a:prstGeom prst="straightConnector1">
            <a:avLst/>
          </a:prstGeom>
          <a:noFill/>
          <a:ln cap="flat" cmpd="sng" w="28575">
            <a:solidFill>
              <a:srgbClr val="FF0000"/>
            </a:solidFill>
            <a:prstDash val="solid"/>
            <a:round/>
            <a:headEnd len="sm" w="sm" type="none"/>
            <a:tailEnd len="med" w="med" type="stealth"/>
          </a:ln>
        </p:spPr>
      </p:cxnSp>
      <p:cxnSp>
        <p:nvCxnSpPr>
          <p:cNvPr id="1038" name="Google Shape;1038;p134"/>
          <p:cNvCxnSpPr>
            <a:stCxn id="1014" idx="3"/>
            <a:endCxn id="1032" idx="2"/>
          </p:cNvCxnSpPr>
          <p:nvPr/>
        </p:nvCxnSpPr>
        <p:spPr>
          <a:xfrm>
            <a:off x="2971800" y="3771900"/>
            <a:ext cx="762000" cy="457200"/>
          </a:xfrm>
          <a:prstGeom prst="straightConnector1">
            <a:avLst/>
          </a:prstGeom>
          <a:noFill/>
          <a:ln cap="flat" cmpd="sng" w="31750">
            <a:solidFill>
              <a:schemeClr val="dk1"/>
            </a:solidFill>
            <a:prstDash val="solid"/>
            <a:round/>
            <a:headEnd len="sm" w="sm" type="none"/>
            <a:tailEnd len="med" w="med" type="stealth"/>
          </a:ln>
        </p:spPr>
      </p:cxnSp>
      <p:cxnSp>
        <p:nvCxnSpPr>
          <p:cNvPr id="1039" name="Google Shape;1039;p134"/>
          <p:cNvCxnSpPr>
            <a:endCxn id="1032" idx="2"/>
          </p:cNvCxnSpPr>
          <p:nvPr/>
        </p:nvCxnSpPr>
        <p:spPr>
          <a:xfrm flipH="1" rot="10800000">
            <a:off x="2971800" y="4229100"/>
            <a:ext cx="762000" cy="158100"/>
          </a:xfrm>
          <a:prstGeom prst="straightConnector1">
            <a:avLst/>
          </a:prstGeom>
          <a:noFill/>
          <a:ln cap="flat" cmpd="sng" w="31750">
            <a:solidFill>
              <a:schemeClr val="dk1"/>
            </a:solidFill>
            <a:prstDash val="dash"/>
            <a:round/>
            <a:headEnd len="sm" w="sm" type="none"/>
            <a:tailEnd len="med" w="med" type="stealth"/>
          </a:ln>
        </p:spPr>
      </p:cxnSp>
      <p:cxnSp>
        <p:nvCxnSpPr>
          <p:cNvPr id="1040" name="Google Shape;1040;p134"/>
          <p:cNvCxnSpPr>
            <a:endCxn id="1032" idx="2"/>
          </p:cNvCxnSpPr>
          <p:nvPr/>
        </p:nvCxnSpPr>
        <p:spPr>
          <a:xfrm flipH="1" rot="10800000">
            <a:off x="2971800" y="4229100"/>
            <a:ext cx="762000" cy="920100"/>
          </a:xfrm>
          <a:prstGeom prst="straightConnector1">
            <a:avLst/>
          </a:prstGeom>
          <a:noFill/>
          <a:ln cap="flat" cmpd="sng" w="31750">
            <a:solidFill>
              <a:srgbClr val="FF0000"/>
            </a:solidFill>
            <a:prstDash val="solid"/>
            <a:round/>
            <a:headEnd len="sm" w="sm" type="none"/>
            <a:tailEnd len="med" w="med" type="stealth"/>
          </a:ln>
        </p:spPr>
      </p:cxnSp>
      <p:cxnSp>
        <p:nvCxnSpPr>
          <p:cNvPr id="1041" name="Google Shape;1041;p134"/>
          <p:cNvCxnSpPr>
            <a:stCxn id="1020" idx="3"/>
            <a:endCxn id="1032" idx="2"/>
          </p:cNvCxnSpPr>
          <p:nvPr/>
        </p:nvCxnSpPr>
        <p:spPr>
          <a:xfrm flipH="1" rot="10800000">
            <a:off x="2971800" y="4229100"/>
            <a:ext cx="762000" cy="1638300"/>
          </a:xfrm>
          <a:prstGeom prst="straightConnector1">
            <a:avLst/>
          </a:prstGeom>
          <a:noFill/>
          <a:ln cap="flat" cmpd="sng" w="31750">
            <a:solidFill>
              <a:schemeClr val="dk1"/>
            </a:solidFill>
            <a:prstDash val="dash"/>
            <a:round/>
            <a:headEnd len="sm" w="sm" type="none"/>
            <a:tailEnd len="med" w="med" type="stealth"/>
          </a:ln>
        </p:spPr>
      </p:cxnSp>
      <p:sp>
        <p:nvSpPr>
          <p:cNvPr id="1042" name="Google Shape;1042;p134"/>
          <p:cNvSpPr txBox="1"/>
          <p:nvPr/>
        </p:nvSpPr>
        <p:spPr>
          <a:xfrm>
            <a:off x="2265525" y="3524251"/>
            <a:ext cx="838200" cy="381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000000"/>
                </a:solidFill>
                <a:highlight>
                  <a:srgbClr val="FFFFFF"/>
                </a:highlight>
                <a:latin typeface="Arial"/>
                <a:ea typeface="Arial"/>
                <a:cs typeface="Arial"/>
                <a:sym typeface="Arial"/>
              </a:rPr>
              <a:t>0.044</a:t>
            </a:r>
            <a:endParaRPr>
              <a:highlight>
                <a:srgbClr val="FFFFFF"/>
              </a:highlight>
            </a:endParaRPr>
          </a:p>
        </p:txBody>
      </p:sp>
      <p:sp>
        <p:nvSpPr>
          <p:cNvPr id="1043" name="Google Shape;1043;p134"/>
          <p:cNvSpPr txBox="1"/>
          <p:nvPr/>
        </p:nvSpPr>
        <p:spPr>
          <a:xfrm>
            <a:off x="2265525" y="4011600"/>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000000"/>
                </a:solidFill>
                <a:highlight>
                  <a:srgbClr val="FFFFFF"/>
                </a:highlight>
                <a:latin typeface="Arial"/>
                <a:ea typeface="Arial"/>
                <a:cs typeface="Arial"/>
                <a:sym typeface="Arial"/>
              </a:rPr>
              <a:t>0.044</a:t>
            </a:r>
            <a:endParaRPr>
              <a:highlight>
                <a:srgbClr val="FFFFFF"/>
              </a:highlight>
            </a:endParaRPr>
          </a:p>
        </p:txBody>
      </p:sp>
      <p:sp>
        <p:nvSpPr>
          <p:cNvPr id="1044" name="Google Shape;1044;p134"/>
          <p:cNvSpPr txBox="1"/>
          <p:nvPr/>
        </p:nvSpPr>
        <p:spPr>
          <a:xfrm>
            <a:off x="2265525" y="4742325"/>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highlight>
                  <a:srgbClr val="FFFFFF"/>
                </a:highlight>
                <a:latin typeface="Arial"/>
                <a:ea typeface="Arial"/>
                <a:cs typeface="Arial"/>
                <a:sym typeface="Arial"/>
              </a:rPr>
              <a:t>-0.092</a:t>
            </a:r>
            <a:endParaRPr>
              <a:highlight>
                <a:srgbClr val="FFFFFF"/>
              </a:highlight>
            </a:endParaRPr>
          </a:p>
        </p:txBody>
      </p:sp>
      <p:sp>
        <p:nvSpPr>
          <p:cNvPr id="1045" name="Google Shape;1045;p134"/>
          <p:cNvSpPr txBox="1"/>
          <p:nvPr/>
        </p:nvSpPr>
        <p:spPr>
          <a:xfrm>
            <a:off x="2265525" y="5473050"/>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000000"/>
                </a:solidFill>
                <a:highlight>
                  <a:srgbClr val="FFFFFF"/>
                </a:highlight>
                <a:latin typeface="Arial"/>
                <a:ea typeface="Arial"/>
                <a:cs typeface="Arial"/>
                <a:sym typeface="Arial"/>
              </a:rPr>
              <a:t>-0.036</a:t>
            </a:r>
            <a:endParaRPr>
              <a:highlight>
                <a:srgbClr val="FFFFFF"/>
              </a:highlight>
            </a:endParaRPr>
          </a:p>
        </p:txBody>
      </p:sp>
      <p:sp>
        <p:nvSpPr>
          <p:cNvPr id="1046" name="Google Shape;1046;p134"/>
          <p:cNvSpPr/>
          <p:nvPr/>
        </p:nvSpPr>
        <p:spPr>
          <a:xfrm>
            <a:off x="1066800" y="2590800"/>
            <a:ext cx="1600200" cy="838200"/>
          </a:xfrm>
          <a:prstGeom prst="ellipse">
            <a:avLst/>
          </a:prstGeom>
          <a:solidFill>
            <a:srgbClr val="244061"/>
          </a:solidFill>
          <a:ln cap="flat" cmpd="sng" w="25400">
            <a:solidFill>
              <a:srgbClr val="395E89"/>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047" name="Google Shape;1047;p134"/>
          <p:cNvSpPr txBox="1"/>
          <p:nvPr/>
        </p:nvSpPr>
        <p:spPr>
          <a:xfrm>
            <a:off x="6408675" y="3771888"/>
            <a:ext cx="9144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highlight>
                  <a:srgbClr val="FFFFFF"/>
                </a:highlight>
                <a:latin typeface="Arial"/>
                <a:ea typeface="Arial"/>
                <a:cs typeface="Arial"/>
                <a:sym typeface="Arial"/>
              </a:rPr>
              <a:t>-0.174</a:t>
            </a:r>
            <a:endParaRPr>
              <a:highlight>
                <a:srgbClr val="FFFFFF"/>
              </a:highlight>
            </a:endParaRPr>
          </a:p>
        </p:txBody>
      </p:sp>
      <p:sp>
        <p:nvSpPr>
          <p:cNvPr id="1048" name="Google Shape;1048;p134"/>
          <p:cNvSpPr txBox="1"/>
          <p:nvPr/>
        </p:nvSpPr>
        <p:spPr>
          <a:xfrm>
            <a:off x="1143000" y="2706688"/>
            <a:ext cx="15240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FFFF"/>
              </a:buClr>
              <a:buSzPts val="1800"/>
              <a:buFont typeface="Arial"/>
              <a:buNone/>
            </a:pPr>
            <a:r>
              <a:rPr b="1" i="0" lang="en-US" sz="1700" u="none" cap="none" strike="noStrike">
                <a:solidFill>
                  <a:srgbClr val="FFFFFF"/>
                </a:solidFill>
                <a:latin typeface="Arial"/>
                <a:ea typeface="Arial"/>
                <a:cs typeface="Arial"/>
                <a:sym typeface="Arial"/>
              </a:rPr>
              <a:t>N</a:t>
            </a:r>
            <a:r>
              <a:rPr b="1" i="0" lang="en-US" sz="1700" u="none" cap="none" strike="noStrike">
                <a:solidFill>
                  <a:srgbClr val="FFFFFF"/>
                </a:solidFill>
                <a:latin typeface="Arial"/>
                <a:ea typeface="Arial"/>
                <a:cs typeface="Arial"/>
                <a:sym typeface="Arial"/>
              </a:rPr>
              <a:t>egative life events</a:t>
            </a:r>
            <a:endParaRPr sz="1700"/>
          </a:p>
        </p:txBody>
      </p:sp>
      <p:sp>
        <p:nvSpPr>
          <p:cNvPr id="1049" name="Google Shape;1049;p134"/>
          <p:cNvSpPr txBox="1"/>
          <p:nvPr/>
        </p:nvSpPr>
        <p:spPr>
          <a:xfrm>
            <a:off x="2209800" y="6324600"/>
            <a:ext cx="6477000" cy="261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000000"/>
              </a:buClr>
              <a:buSzPts val="1100"/>
              <a:buFont typeface="Arial"/>
              <a:buNone/>
            </a:pPr>
            <a:r>
              <a:rPr b="0" i="0" lang="en-US" u="none" cap="none" strike="noStrike">
                <a:solidFill>
                  <a:srgbClr val="000000"/>
                </a:solidFill>
                <a:latin typeface="Arial"/>
                <a:ea typeface="Arial"/>
                <a:cs typeface="Arial"/>
                <a:sym typeface="Arial"/>
              </a:rPr>
              <a:t>Χ</a:t>
            </a:r>
            <a:r>
              <a:rPr b="0" baseline="30000" i="0" lang="en-US" u="none" cap="none" strike="noStrike">
                <a:solidFill>
                  <a:srgbClr val="000000"/>
                </a:solidFill>
                <a:latin typeface="Arial"/>
                <a:ea typeface="Arial"/>
                <a:cs typeface="Arial"/>
                <a:sym typeface="Arial"/>
              </a:rPr>
              <a:t>2</a:t>
            </a:r>
            <a:r>
              <a:rPr b="0" i="0" lang="en-US" u="none" cap="none" strike="noStrike">
                <a:solidFill>
                  <a:srgbClr val="000000"/>
                </a:solidFill>
                <a:latin typeface="Arial"/>
                <a:ea typeface="Arial"/>
                <a:cs typeface="Arial"/>
                <a:sym typeface="Arial"/>
              </a:rPr>
              <a:t>=1040.857,  df=268,  p=0.000,  RMSEA=0.051, CFI=0.937</a:t>
            </a:r>
            <a:endParaRPr/>
          </a:p>
        </p:txBody>
      </p:sp>
      <p:sp>
        <p:nvSpPr>
          <p:cNvPr id="1050" name="Google Shape;1050;p134"/>
          <p:cNvSpPr/>
          <p:nvPr/>
        </p:nvSpPr>
        <p:spPr>
          <a:xfrm>
            <a:off x="914400" y="6224588"/>
            <a:ext cx="1066800" cy="26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0000"/>
              </a:buClr>
              <a:buSzPts val="1100"/>
              <a:buFont typeface="Arial"/>
              <a:buNone/>
            </a:pPr>
            <a:r>
              <a:rPr b="1" i="0" lang="en-US" sz="1800" u="none" cap="none" strike="noStrike">
                <a:solidFill>
                  <a:srgbClr val="FF0000"/>
                </a:solidFill>
                <a:latin typeface="Arial"/>
                <a:ea typeface="Arial"/>
                <a:cs typeface="Arial"/>
                <a:sym typeface="Arial"/>
              </a:rPr>
              <a:t>p&lt; .05</a:t>
            </a:r>
            <a:endParaRPr sz="1800"/>
          </a:p>
        </p:txBody>
      </p:sp>
      <p:sp>
        <p:nvSpPr>
          <p:cNvPr id="1051" name="Google Shape;1051;p134"/>
          <p:cNvSpPr txBox="1"/>
          <p:nvPr/>
        </p:nvSpPr>
        <p:spPr>
          <a:xfrm>
            <a:off x="2265525" y="2963850"/>
            <a:ext cx="838200" cy="36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rgbClr val="FF0000"/>
                </a:solidFill>
                <a:highlight>
                  <a:srgbClr val="FFFFFF"/>
                </a:highlight>
                <a:latin typeface="Arial"/>
                <a:ea typeface="Arial"/>
                <a:cs typeface="Arial"/>
                <a:sym typeface="Arial"/>
              </a:rPr>
              <a:t>0.239</a:t>
            </a:r>
            <a:endParaRPr>
              <a:highlight>
                <a:srgbClr val="FFFFFF"/>
              </a:high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5" name="Shape 1055"/>
        <p:cNvGrpSpPr/>
        <p:nvPr/>
      </p:nvGrpSpPr>
      <p:grpSpPr>
        <a:xfrm>
          <a:off x="0" y="0"/>
          <a:ext cx="0" cy="0"/>
          <a:chOff x="0" y="0"/>
          <a:chExt cx="0" cy="0"/>
        </a:xfrm>
      </p:grpSpPr>
      <p:sp>
        <p:nvSpPr>
          <p:cNvPr id="1056" name="Google Shape;1056;p135"/>
          <p:cNvSpPr txBox="1"/>
          <p:nvPr>
            <p:ph type="title"/>
          </p:nvPr>
        </p:nvSpPr>
        <p:spPr>
          <a:xfrm>
            <a:off x="0" y="883775"/>
            <a:ext cx="9144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700" u="none" cap="none" strike="noStrike">
                <a:solidFill>
                  <a:srgbClr val="FFFFFF"/>
                </a:solidFill>
                <a:latin typeface="Arial"/>
                <a:ea typeface="Arial"/>
                <a:cs typeface="Arial"/>
                <a:sym typeface="Arial"/>
              </a:rPr>
              <a:t>T</a:t>
            </a:r>
            <a:r>
              <a:rPr b="1" lang="en-US" sz="2700">
                <a:solidFill>
                  <a:srgbClr val="FFFFFF"/>
                </a:solidFill>
                <a:latin typeface="Arial"/>
                <a:ea typeface="Arial"/>
                <a:cs typeface="Arial"/>
                <a:sym typeface="Arial"/>
              </a:rPr>
              <a:t>he </a:t>
            </a:r>
            <a:r>
              <a:rPr b="1" i="0" lang="en-US" sz="2700" u="none" cap="none" strike="noStrike">
                <a:solidFill>
                  <a:srgbClr val="FFFFFF"/>
                </a:solidFill>
                <a:latin typeface="Arial"/>
                <a:ea typeface="Arial"/>
                <a:cs typeface="Arial"/>
                <a:sym typeface="Arial"/>
              </a:rPr>
              <a:t>Forum BEVI Project</a:t>
            </a:r>
            <a:br>
              <a:rPr b="1" i="0" lang="en-US" sz="2700" u="none" cap="none" strike="noStrike">
                <a:solidFill>
                  <a:srgbClr val="FFFFFF"/>
                </a:solidFill>
                <a:latin typeface="Arial"/>
                <a:ea typeface="Arial"/>
                <a:cs typeface="Arial"/>
                <a:sym typeface="Arial"/>
              </a:rPr>
            </a:br>
            <a:r>
              <a:rPr b="1" i="0" lang="en-US" sz="2700" u="sng" cap="none" strike="noStrike">
                <a:solidFill>
                  <a:srgbClr val="FFFFFF"/>
                </a:solidFill>
                <a:latin typeface="Arial"/>
                <a:ea typeface="Arial"/>
                <a:cs typeface="Arial"/>
                <a:sym typeface="Arial"/>
              </a:rPr>
              <a:t> https://forumea.org/research-bevi-project/</a:t>
            </a:r>
            <a:endParaRPr b="0" i="0" sz="2800" u="sng" cap="none" strike="noStrike">
              <a:solidFill>
                <a:schemeClr val="lt1"/>
              </a:solidFill>
              <a:latin typeface="Calibri"/>
              <a:ea typeface="Calibri"/>
              <a:cs typeface="Calibri"/>
              <a:sym typeface="Calibri"/>
            </a:endParaRPr>
          </a:p>
        </p:txBody>
      </p:sp>
      <p:pic>
        <p:nvPicPr>
          <p:cNvPr id="1057" name="Google Shape;1057;p135"/>
          <p:cNvPicPr preferRelativeResize="0"/>
          <p:nvPr>
            <p:ph idx="1" type="body"/>
          </p:nvPr>
        </p:nvPicPr>
        <p:blipFill rotWithShape="1">
          <a:blip r:embed="rId3">
            <a:alphaModFix/>
          </a:blip>
          <a:srcRect b="0" l="0" r="0" t="0"/>
          <a:stretch/>
        </p:blipFill>
        <p:spPr>
          <a:xfrm>
            <a:off x="549300" y="2134175"/>
            <a:ext cx="8045400" cy="45261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62" name="Shape 1062"/>
        <p:cNvGrpSpPr/>
        <p:nvPr/>
      </p:nvGrpSpPr>
      <p:grpSpPr>
        <a:xfrm>
          <a:off x="0" y="0"/>
          <a:ext cx="0" cy="0"/>
          <a:chOff x="0" y="0"/>
          <a:chExt cx="0" cy="0"/>
        </a:xfrm>
      </p:grpSpPr>
      <p:sp>
        <p:nvSpPr>
          <p:cNvPr id="1063" name="Google Shape;1063;p136"/>
          <p:cNvSpPr txBox="1"/>
          <p:nvPr>
            <p:ph type="title"/>
          </p:nvPr>
        </p:nvSpPr>
        <p:spPr>
          <a:xfrm>
            <a:off x="50" y="224000"/>
            <a:ext cx="91440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Arial"/>
                <a:ea typeface="Arial"/>
                <a:cs typeface="Arial"/>
                <a:sym typeface="Arial"/>
              </a:rPr>
              <a:t>The Forum BEVI Project</a:t>
            </a:r>
            <a:endParaRPr b="1">
              <a:latin typeface="Arial"/>
              <a:ea typeface="Arial"/>
              <a:cs typeface="Arial"/>
              <a:sym typeface="Arial"/>
            </a:endParaRPr>
          </a:p>
          <a:p>
            <a:pPr indent="0" lvl="0" marL="0" rtl="0" algn="ctr">
              <a:spcBef>
                <a:spcPts val="0"/>
              </a:spcBef>
              <a:spcAft>
                <a:spcPts val="0"/>
              </a:spcAft>
              <a:buClr>
                <a:schemeClr val="dk1"/>
              </a:buClr>
              <a:buFont typeface="Arial"/>
              <a:buNone/>
            </a:pPr>
            <a:r>
              <a:rPr b="1" lang="en-US" sz="2700" u="sng">
                <a:solidFill>
                  <a:srgbClr val="000000"/>
                </a:solidFill>
                <a:latin typeface="Arial"/>
                <a:ea typeface="Arial"/>
                <a:cs typeface="Arial"/>
                <a:sym typeface="Arial"/>
              </a:rPr>
              <a:t> </a:t>
            </a:r>
            <a:r>
              <a:rPr b="1" lang="en-US" sz="2700" u="sng">
                <a:solidFill>
                  <a:schemeClr val="hlink"/>
                </a:solidFill>
                <a:latin typeface="Arial"/>
                <a:ea typeface="Arial"/>
                <a:cs typeface="Arial"/>
                <a:sym typeface="Arial"/>
                <a:hlinkClick r:id="rId3"/>
              </a:rPr>
              <a:t>https://forumea.org/research-bevi-project/</a:t>
            </a:r>
            <a:r>
              <a:rPr b="1" lang="en-US" sz="2700" u="sng">
                <a:solidFill>
                  <a:srgbClr val="000000"/>
                </a:solidFill>
                <a:latin typeface="Arial"/>
                <a:ea typeface="Arial"/>
                <a:cs typeface="Arial"/>
                <a:sym typeface="Arial"/>
              </a:rPr>
              <a:t> </a:t>
            </a:r>
            <a:endParaRPr b="1">
              <a:solidFill>
                <a:srgbClr val="000000"/>
              </a:solidFill>
              <a:latin typeface="Arial"/>
              <a:ea typeface="Arial"/>
              <a:cs typeface="Arial"/>
              <a:sym typeface="Arial"/>
            </a:endParaRPr>
          </a:p>
        </p:txBody>
      </p:sp>
      <p:pic>
        <p:nvPicPr>
          <p:cNvPr id="1064" name="Google Shape;1064;p136"/>
          <p:cNvPicPr preferRelativeResize="0"/>
          <p:nvPr/>
        </p:nvPicPr>
        <p:blipFill>
          <a:blip r:embed="rId4">
            <a:alphaModFix/>
          </a:blip>
          <a:stretch>
            <a:fillRect/>
          </a:stretch>
        </p:blipFill>
        <p:spPr>
          <a:xfrm>
            <a:off x="-172200" y="5986825"/>
            <a:ext cx="9603226" cy="1235400"/>
          </a:xfrm>
          <a:prstGeom prst="rect">
            <a:avLst/>
          </a:prstGeom>
          <a:noFill/>
          <a:ln>
            <a:noFill/>
          </a:ln>
        </p:spPr>
      </p:pic>
      <p:pic>
        <p:nvPicPr>
          <p:cNvPr id="1065" name="Google Shape;1065;p136"/>
          <p:cNvPicPr preferRelativeResize="0"/>
          <p:nvPr>
            <p:ph idx="1" type="body"/>
          </p:nvPr>
        </p:nvPicPr>
        <p:blipFill rotWithShape="1">
          <a:blip r:embed="rId5">
            <a:alphaModFix/>
          </a:blip>
          <a:srcRect b="0" l="0" r="0" t="0"/>
          <a:stretch/>
        </p:blipFill>
        <p:spPr>
          <a:xfrm>
            <a:off x="483175" y="1595750"/>
            <a:ext cx="8045400" cy="4526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70" name="Shape 1070"/>
        <p:cNvGrpSpPr/>
        <p:nvPr/>
      </p:nvGrpSpPr>
      <p:grpSpPr>
        <a:xfrm>
          <a:off x="0" y="0"/>
          <a:ext cx="0" cy="0"/>
          <a:chOff x="0" y="0"/>
          <a:chExt cx="0" cy="0"/>
        </a:xfrm>
      </p:grpSpPr>
      <p:pic>
        <p:nvPicPr>
          <p:cNvPr id="1071" name="Google Shape;1071;p137"/>
          <p:cNvPicPr preferRelativeResize="0"/>
          <p:nvPr/>
        </p:nvPicPr>
        <p:blipFill>
          <a:blip r:embed="rId3">
            <a:alphaModFix/>
          </a:blip>
          <a:stretch>
            <a:fillRect/>
          </a:stretch>
        </p:blipFill>
        <p:spPr>
          <a:xfrm>
            <a:off x="-172200" y="5986825"/>
            <a:ext cx="9603226" cy="1235400"/>
          </a:xfrm>
          <a:prstGeom prst="rect">
            <a:avLst/>
          </a:prstGeom>
          <a:noFill/>
          <a:ln>
            <a:noFill/>
          </a:ln>
        </p:spPr>
      </p:pic>
      <p:pic>
        <p:nvPicPr>
          <p:cNvPr id="1072" name="Google Shape;1072;p137"/>
          <p:cNvPicPr preferRelativeResize="0"/>
          <p:nvPr>
            <p:ph idx="1" type="body"/>
          </p:nvPr>
        </p:nvPicPr>
        <p:blipFill rotWithShape="1">
          <a:blip r:embed="rId4">
            <a:alphaModFix/>
          </a:blip>
          <a:srcRect b="0" l="0" r="0" t="0"/>
          <a:stretch/>
        </p:blipFill>
        <p:spPr>
          <a:xfrm>
            <a:off x="754650" y="1425025"/>
            <a:ext cx="7634700" cy="4863000"/>
          </a:xfrm>
          <a:prstGeom prst="rect">
            <a:avLst/>
          </a:prstGeom>
          <a:noFill/>
          <a:ln>
            <a:noFill/>
          </a:ln>
        </p:spPr>
      </p:pic>
      <p:sp>
        <p:nvSpPr>
          <p:cNvPr id="1073" name="Google Shape;1073;p137"/>
          <p:cNvSpPr txBox="1"/>
          <p:nvPr>
            <p:ph type="title"/>
          </p:nvPr>
        </p:nvSpPr>
        <p:spPr>
          <a:xfrm>
            <a:off x="415650" y="346800"/>
            <a:ext cx="83127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Arial"/>
                <a:ea typeface="Arial"/>
                <a:cs typeface="Arial"/>
                <a:sym typeface="Arial"/>
              </a:rPr>
              <a:t>The Forum BEVI Project</a:t>
            </a:r>
            <a:endParaRPr b="1">
              <a:latin typeface="Arial"/>
              <a:ea typeface="Arial"/>
              <a:cs typeface="Arial"/>
              <a:sym typeface="Arial"/>
            </a:endParaRPr>
          </a:p>
          <a:p>
            <a:pPr indent="0" lvl="0" marL="0" rtl="0" algn="ctr">
              <a:spcBef>
                <a:spcPts val="0"/>
              </a:spcBef>
              <a:spcAft>
                <a:spcPts val="0"/>
              </a:spcAft>
              <a:buClr>
                <a:schemeClr val="dk1"/>
              </a:buClr>
              <a:buFont typeface="Arial"/>
              <a:buNone/>
            </a:pPr>
            <a:r>
              <a:rPr b="1" lang="en-US" sz="2000" u="sng">
                <a:solidFill>
                  <a:schemeClr val="hlink"/>
                </a:solidFill>
                <a:hlinkClick r:id="rId5"/>
              </a:rPr>
              <a:t>http://frontiersjournal.org/wp-content/uploads/2015/09/WANDSCHNEIDERetal-FrontiersXXV-TheForumBEVIProject.pdf</a:t>
            </a:r>
            <a:r>
              <a:rPr b="1" lang="en-US" sz="2000"/>
              <a:t> </a:t>
            </a:r>
            <a:endParaRPr b="1">
              <a:latin typeface="Arial"/>
              <a:ea typeface="Arial"/>
              <a:cs typeface="Arial"/>
              <a:sym typeface="Arial"/>
            </a:endParaRPr>
          </a:p>
          <a:p>
            <a:pPr indent="0" lvl="0" marL="0" rtl="0" algn="ctr">
              <a:spcBef>
                <a:spcPts val="0"/>
              </a:spcBef>
              <a:spcAft>
                <a:spcPts val="0"/>
              </a:spcAft>
              <a:buNone/>
            </a:pPr>
            <a:r>
              <a:rPr b="1" lang="en-US" sz="2700" u="sng">
                <a:solidFill>
                  <a:srgbClr val="000000"/>
                </a:solidFill>
                <a:latin typeface="Arial"/>
                <a:ea typeface="Arial"/>
                <a:cs typeface="Arial"/>
                <a:sym typeface="Arial"/>
              </a:rPr>
              <a:t> </a:t>
            </a:r>
            <a:endParaRPr b="1">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78" name="Shape 1078"/>
        <p:cNvGrpSpPr/>
        <p:nvPr/>
      </p:nvGrpSpPr>
      <p:grpSpPr>
        <a:xfrm>
          <a:off x="0" y="0"/>
          <a:ext cx="0" cy="0"/>
          <a:chOff x="0" y="0"/>
          <a:chExt cx="0" cy="0"/>
        </a:xfrm>
      </p:grpSpPr>
      <p:pic>
        <p:nvPicPr>
          <p:cNvPr id="1079" name="Google Shape;1079;p138"/>
          <p:cNvPicPr preferRelativeResize="0"/>
          <p:nvPr/>
        </p:nvPicPr>
        <p:blipFill>
          <a:blip r:embed="rId3">
            <a:alphaModFix/>
          </a:blip>
          <a:stretch>
            <a:fillRect/>
          </a:stretch>
        </p:blipFill>
        <p:spPr>
          <a:xfrm rot="-5400000">
            <a:off x="-3430825" y="2954725"/>
            <a:ext cx="7155426" cy="901575"/>
          </a:xfrm>
          <a:prstGeom prst="rect">
            <a:avLst/>
          </a:prstGeom>
          <a:noFill/>
          <a:ln>
            <a:noFill/>
          </a:ln>
        </p:spPr>
      </p:pic>
      <p:sp>
        <p:nvSpPr>
          <p:cNvPr id="1080" name="Google Shape;1080;p138"/>
          <p:cNvSpPr txBox="1"/>
          <p:nvPr>
            <p:ph type="title"/>
          </p:nvPr>
        </p:nvSpPr>
        <p:spPr>
          <a:xfrm>
            <a:off x="381000" y="309275"/>
            <a:ext cx="8382000" cy="807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600" cap="none" strike="noStrike">
                <a:solidFill>
                  <a:srgbClr val="000000"/>
                </a:solidFill>
                <a:latin typeface="Arial"/>
                <a:ea typeface="Arial"/>
                <a:cs typeface="Arial"/>
                <a:sym typeface="Arial"/>
              </a:rPr>
              <a:t>Forum BEVI Project Implications</a:t>
            </a:r>
            <a:endParaRPr b="0" i="0" sz="3959" u="none" cap="none" strike="noStrike">
              <a:solidFill>
                <a:srgbClr val="FFFFFF"/>
              </a:solidFill>
              <a:latin typeface="Calibri"/>
              <a:ea typeface="Calibri"/>
              <a:cs typeface="Calibri"/>
              <a:sym typeface="Calibri"/>
            </a:endParaRPr>
          </a:p>
        </p:txBody>
      </p:sp>
      <p:pic>
        <p:nvPicPr>
          <p:cNvPr id="1081" name="Google Shape;1081;p138"/>
          <p:cNvPicPr preferRelativeResize="0"/>
          <p:nvPr/>
        </p:nvPicPr>
        <p:blipFill rotWithShape="1">
          <a:blip r:embed="rId4">
            <a:alphaModFix/>
          </a:blip>
          <a:srcRect b="0" l="0" r="0" t="0"/>
          <a:stretch/>
        </p:blipFill>
        <p:spPr>
          <a:xfrm>
            <a:off x="889750" y="1117163"/>
            <a:ext cx="7586664" cy="542448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pic>
        <p:nvPicPr>
          <p:cNvPr id="1086" name="Google Shape;1086;p139"/>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1087" name="Google Shape;1087;p139"/>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1088" name="Google Shape;1088;p139"/>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Analyzing Results</a:t>
            </a:r>
            <a:endParaRPr b="0" i="0" sz="4800" u="none" cap="none" strike="noStrike">
              <a:solidFill>
                <a:srgbClr val="2D5476"/>
              </a:solidFill>
              <a:latin typeface="Arial Black"/>
              <a:ea typeface="Arial Black"/>
              <a:cs typeface="Arial Black"/>
              <a:sym typeface="Arial Black"/>
            </a:endParaRPr>
          </a:p>
        </p:txBody>
      </p:sp>
      <p:sp>
        <p:nvSpPr>
          <p:cNvPr id="1089" name="Google Shape;1089;p139"/>
          <p:cNvSpPr txBox="1"/>
          <p:nvPr/>
        </p:nvSpPr>
        <p:spPr>
          <a:xfrm>
            <a:off x="1148100" y="28718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Making Sense of BEVI Group Reports</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1090" name="Google Shape;1090;p139"/>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95" name="Shape 1095"/>
        <p:cNvGrpSpPr/>
        <p:nvPr/>
      </p:nvGrpSpPr>
      <p:grpSpPr>
        <a:xfrm>
          <a:off x="0" y="0"/>
          <a:ext cx="0" cy="0"/>
          <a:chOff x="0" y="0"/>
          <a:chExt cx="0" cy="0"/>
        </a:xfrm>
      </p:grpSpPr>
      <p:sp>
        <p:nvSpPr>
          <p:cNvPr id="1096" name="Google Shape;1096;p140"/>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Analyzing Reports</a:t>
            </a:r>
            <a:endParaRPr>
              <a:latin typeface="Arial"/>
              <a:ea typeface="Arial"/>
              <a:cs typeface="Arial"/>
              <a:sym typeface="Arial"/>
            </a:endParaRPr>
          </a:p>
        </p:txBody>
      </p:sp>
      <p:sp>
        <p:nvSpPr>
          <p:cNvPr id="1097" name="Google Shape;1097;p140"/>
          <p:cNvSpPr txBox="1"/>
          <p:nvPr>
            <p:ph idx="1" type="body"/>
          </p:nvPr>
        </p:nvSpPr>
        <p:spPr>
          <a:xfrm>
            <a:off x="341725" y="1280875"/>
            <a:ext cx="8661000" cy="53235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sz="3000">
                <a:latin typeface="Arial"/>
                <a:ea typeface="Arial"/>
                <a:cs typeface="Arial"/>
                <a:sym typeface="Arial"/>
              </a:rPr>
              <a:t>Work from more general to more specific as you take in the data. For example:</a:t>
            </a:r>
            <a:endParaRPr sz="3000">
              <a:latin typeface="Arial"/>
              <a:ea typeface="Arial"/>
              <a:cs typeface="Arial"/>
              <a:sym typeface="Arial"/>
            </a:endParaRPr>
          </a:p>
          <a:p>
            <a:pPr indent="0" lvl="0" marL="457200" rtl="0" algn="l">
              <a:lnSpc>
                <a:spcPct val="100000"/>
              </a:lnSpc>
              <a:spcBef>
                <a:spcPts val="640"/>
              </a:spcBef>
              <a:spcAft>
                <a:spcPts val="0"/>
              </a:spcAft>
              <a:buNone/>
            </a:pPr>
            <a:r>
              <a:rPr lang="en-US" sz="2800">
                <a:latin typeface="Arial"/>
                <a:ea typeface="Arial"/>
                <a:cs typeface="Arial"/>
                <a:sym typeface="Arial"/>
              </a:rPr>
              <a:t>1) Consistency and Congruency Checks    (reliability and validity)</a:t>
            </a:r>
            <a:endParaRPr sz="2800">
              <a:latin typeface="Arial"/>
              <a:ea typeface="Arial"/>
              <a:cs typeface="Arial"/>
              <a:sym typeface="Arial"/>
            </a:endParaRPr>
          </a:p>
          <a:p>
            <a:pPr indent="0" lvl="0" marL="457200" rtl="0" algn="l">
              <a:lnSpc>
                <a:spcPct val="100000"/>
              </a:lnSpc>
              <a:spcBef>
                <a:spcPts val="1000"/>
              </a:spcBef>
              <a:spcAft>
                <a:spcPts val="0"/>
              </a:spcAft>
              <a:buNone/>
            </a:pPr>
            <a:r>
              <a:rPr lang="en-US" sz="2800">
                <a:latin typeface="Arial"/>
                <a:ea typeface="Arial"/>
                <a:cs typeface="Arial"/>
                <a:sym typeface="Arial"/>
              </a:rPr>
              <a:t>2) Aggregate Profile (means) and Decile Profile (distributions)</a:t>
            </a:r>
            <a:endParaRPr sz="2800">
              <a:latin typeface="Arial"/>
              <a:ea typeface="Arial"/>
              <a:cs typeface="Arial"/>
              <a:sym typeface="Arial"/>
            </a:endParaRPr>
          </a:p>
          <a:p>
            <a:pPr indent="0" lvl="0" marL="457200" rtl="0" algn="l">
              <a:lnSpc>
                <a:spcPct val="100000"/>
              </a:lnSpc>
              <a:spcBef>
                <a:spcPts val="1000"/>
              </a:spcBef>
              <a:spcAft>
                <a:spcPts val="0"/>
              </a:spcAft>
              <a:buNone/>
            </a:pPr>
            <a:r>
              <a:rPr lang="en-US" sz="2800">
                <a:latin typeface="Arial"/>
                <a:ea typeface="Arial"/>
                <a:cs typeface="Arial"/>
                <a:sym typeface="Arial"/>
              </a:rPr>
              <a:t>3) Profile Contrasts by Demographics (subgroup variation by gender, ethnicity, etc.)</a:t>
            </a:r>
            <a:endParaRPr sz="2800">
              <a:latin typeface="Arial"/>
              <a:ea typeface="Arial"/>
              <a:cs typeface="Arial"/>
              <a:sym typeface="Arial"/>
            </a:endParaRPr>
          </a:p>
          <a:p>
            <a:pPr indent="0" lvl="0" marL="457200" rtl="0" algn="l">
              <a:lnSpc>
                <a:spcPct val="100000"/>
              </a:lnSpc>
              <a:spcBef>
                <a:spcPts val="1000"/>
              </a:spcBef>
              <a:spcAft>
                <a:spcPts val="0"/>
              </a:spcAft>
              <a:buNone/>
            </a:pPr>
            <a:r>
              <a:rPr lang="en-US" sz="2800">
                <a:latin typeface="Arial"/>
                <a:ea typeface="Arial"/>
                <a:cs typeface="Arial"/>
                <a:sym typeface="Arial"/>
              </a:rPr>
              <a:t>4) Profile Contrast and Background-Domain Contrast (subgroup variation by full scale score)</a:t>
            </a:r>
            <a:endParaRPr sz="2800">
              <a:latin typeface="Arial"/>
              <a:ea typeface="Arial"/>
              <a:cs typeface="Arial"/>
              <a:sym typeface="Arial"/>
            </a:endParaRPr>
          </a:p>
          <a:p>
            <a:pPr indent="0" lvl="0" marL="0" rtl="0" algn="l">
              <a:spcBef>
                <a:spcPts val="1000"/>
              </a:spcBef>
              <a:spcAft>
                <a:spcPts val="0"/>
              </a:spcAft>
              <a:buNone/>
            </a:pPr>
            <a:r>
              <a:t/>
            </a:r>
            <a:endParaRPr sz="2400">
              <a:latin typeface="Times New Roman"/>
              <a:ea typeface="Times New Roman"/>
              <a:cs typeface="Times New Roman"/>
              <a:sym typeface="Times New Roman"/>
            </a:endParaRPr>
          </a:p>
        </p:txBody>
      </p:sp>
      <p:pic>
        <p:nvPicPr>
          <p:cNvPr id="1098" name="Google Shape;1098;p140"/>
          <p:cNvPicPr preferRelativeResize="0"/>
          <p:nvPr/>
        </p:nvPicPr>
        <p:blipFill>
          <a:blip r:embed="rId3">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03" name="Shape 1103"/>
        <p:cNvGrpSpPr/>
        <p:nvPr/>
      </p:nvGrpSpPr>
      <p:grpSpPr>
        <a:xfrm>
          <a:off x="0" y="0"/>
          <a:ext cx="0" cy="0"/>
          <a:chOff x="0" y="0"/>
          <a:chExt cx="0" cy="0"/>
        </a:xfrm>
      </p:grpSpPr>
      <p:sp>
        <p:nvSpPr>
          <p:cNvPr id="1104" name="Google Shape;1104;p141"/>
          <p:cNvSpPr txBox="1"/>
          <p:nvPr>
            <p:ph type="title"/>
          </p:nvPr>
        </p:nvSpPr>
        <p:spPr>
          <a:xfrm>
            <a:off x="457200" y="528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Analyzing Reports</a:t>
            </a:r>
            <a:endParaRPr>
              <a:latin typeface="Arial"/>
              <a:ea typeface="Arial"/>
              <a:cs typeface="Arial"/>
              <a:sym typeface="Arial"/>
            </a:endParaRPr>
          </a:p>
        </p:txBody>
      </p:sp>
      <p:sp>
        <p:nvSpPr>
          <p:cNvPr id="1105" name="Google Shape;1105;p141"/>
          <p:cNvSpPr txBox="1"/>
          <p:nvPr>
            <p:ph idx="1" type="body"/>
          </p:nvPr>
        </p:nvSpPr>
        <p:spPr>
          <a:xfrm>
            <a:off x="103900" y="1195850"/>
            <a:ext cx="8902500" cy="54849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en-US" sz="2600">
                <a:latin typeface="Arial"/>
                <a:ea typeface="Arial"/>
                <a:cs typeface="Arial"/>
                <a:sym typeface="Arial"/>
              </a:rPr>
              <a:t>Some questions to ask as you explore the data:</a:t>
            </a:r>
            <a:endParaRPr b="1" sz="2600">
              <a:latin typeface="Arial"/>
              <a:ea typeface="Arial"/>
              <a:cs typeface="Arial"/>
              <a:sym typeface="Arial"/>
            </a:endParaRPr>
          </a:p>
          <a:p>
            <a:pPr indent="0" lvl="0" marL="457200" rtl="0" algn="l">
              <a:spcBef>
                <a:spcPts val="640"/>
              </a:spcBef>
              <a:spcAft>
                <a:spcPts val="0"/>
              </a:spcAft>
              <a:buNone/>
            </a:pPr>
            <a:r>
              <a:rPr lang="en-US" sz="2400">
                <a:latin typeface="Arial"/>
                <a:ea typeface="Arial"/>
                <a:cs typeface="Arial"/>
                <a:sym typeface="Arial"/>
              </a:rPr>
              <a:t>1) What overall picture of the group do the data paint? </a:t>
            </a:r>
            <a:endParaRPr sz="2400">
              <a:latin typeface="Arial"/>
              <a:ea typeface="Arial"/>
              <a:cs typeface="Arial"/>
              <a:sym typeface="Arial"/>
            </a:endParaRPr>
          </a:p>
          <a:p>
            <a:pPr indent="0" lvl="0" marL="457200" rtl="0" algn="l">
              <a:spcBef>
                <a:spcPts val="1000"/>
              </a:spcBef>
              <a:spcAft>
                <a:spcPts val="0"/>
              </a:spcAft>
              <a:buNone/>
            </a:pPr>
            <a:r>
              <a:rPr lang="en-US" sz="2400">
                <a:latin typeface="Arial"/>
                <a:ea typeface="Arial"/>
                <a:cs typeface="Arial"/>
                <a:sym typeface="Arial"/>
              </a:rPr>
              <a:t>2) What is was expected and unexpected about the data?</a:t>
            </a:r>
            <a:endParaRPr sz="2400">
              <a:latin typeface="Arial"/>
              <a:ea typeface="Arial"/>
              <a:cs typeface="Arial"/>
              <a:sym typeface="Arial"/>
            </a:endParaRPr>
          </a:p>
          <a:p>
            <a:pPr indent="0" lvl="0" marL="457200" rtl="0" algn="l">
              <a:spcBef>
                <a:spcPts val="1000"/>
              </a:spcBef>
              <a:spcAft>
                <a:spcPts val="0"/>
              </a:spcAft>
              <a:buNone/>
            </a:pPr>
            <a:r>
              <a:rPr lang="en-US" sz="2400">
                <a:latin typeface="Arial"/>
                <a:ea typeface="Arial"/>
                <a:cs typeface="Arial"/>
                <a:sym typeface="Arial"/>
              </a:rPr>
              <a:t>3</a:t>
            </a:r>
            <a:r>
              <a:rPr lang="en-US" sz="2400">
                <a:latin typeface="Arial"/>
                <a:ea typeface="Arial"/>
                <a:cs typeface="Arial"/>
                <a:sym typeface="Arial"/>
              </a:rPr>
              <a:t>) How is the group similar and different from others? Within itself? From itself over time?</a:t>
            </a:r>
            <a:endParaRPr sz="2400">
              <a:latin typeface="Arial"/>
              <a:ea typeface="Arial"/>
              <a:cs typeface="Arial"/>
              <a:sym typeface="Arial"/>
            </a:endParaRPr>
          </a:p>
          <a:p>
            <a:pPr indent="0" lvl="0" marL="457200" rtl="0" algn="l">
              <a:spcBef>
                <a:spcPts val="1000"/>
              </a:spcBef>
              <a:spcAft>
                <a:spcPts val="0"/>
              </a:spcAft>
              <a:buNone/>
            </a:pPr>
            <a:r>
              <a:rPr lang="en-US" sz="2400">
                <a:latin typeface="Arial"/>
                <a:ea typeface="Arial"/>
                <a:cs typeface="Arial"/>
                <a:sym typeface="Arial"/>
              </a:rPr>
              <a:t>4</a:t>
            </a:r>
            <a:r>
              <a:rPr lang="en-US" sz="2400">
                <a:latin typeface="Arial"/>
                <a:ea typeface="Arial"/>
                <a:cs typeface="Arial"/>
                <a:sym typeface="Arial"/>
              </a:rPr>
              <a:t>)  W</a:t>
            </a:r>
            <a:r>
              <a:rPr lang="en-US" sz="2400">
                <a:latin typeface="Arial"/>
                <a:ea typeface="Arial"/>
                <a:cs typeface="Arial"/>
                <a:sym typeface="Arial"/>
              </a:rPr>
              <a:t>hat do the data suggest about the nature of the learning experience, student cohort, institution?</a:t>
            </a:r>
            <a:endParaRPr sz="2400">
              <a:latin typeface="Arial"/>
              <a:ea typeface="Arial"/>
              <a:cs typeface="Arial"/>
              <a:sym typeface="Arial"/>
            </a:endParaRPr>
          </a:p>
          <a:p>
            <a:pPr indent="0" lvl="0" marL="457200" rtl="0" algn="l">
              <a:spcBef>
                <a:spcPts val="1000"/>
              </a:spcBef>
              <a:spcAft>
                <a:spcPts val="0"/>
              </a:spcAft>
              <a:buNone/>
            </a:pPr>
            <a:r>
              <a:rPr lang="en-US" sz="2400">
                <a:latin typeface="Arial"/>
                <a:ea typeface="Arial"/>
                <a:cs typeface="Arial"/>
                <a:sym typeface="Arial"/>
              </a:rPr>
              <a:t>5) What do the results suggest should be modified?</a:t>
            </a:r>
            <a:endParaRPr sz="2400">
              <a:latin typeface="Arial"/>
              <a:ea typeface="Arial"/>
              <a:cs typeface="Arial"/>
              <a:sym typeface="Arial"/>
            </a:endParaRPr>
          </a:p>
          <a:p>
            <a:pPr indent="0" lvl="0" marL="457200" rtl="0" algn="l">
              <a:spcBef>
                <a:spcPts val="1000"/>
              </a:spcBef>
              <a:spcAft>
                <a:spcPts val="1000"/>
              </a:spcAft>
              <a:buNone/>
            </a:pPr>
            <a:r>
              <a:rPr lang="en-US" sz="2400">
                <a:latin typeface="Arial"/>
                <a:ea typeface="Arial"/>
                <a:cs typeface="Arial"/>
                <a:sym typeface="Arial"/>
              </a:rPr>
              <a:t>6) What data should be highlighted as you explain these results to others? (i.e., What purposes do they serve? What questions do they answer?) What form should your report on the data take?</a:t>
            </a:r>
            <a:endParaRPr sz="2400">
              <a:latin typeface="Arial"/>
              <a:ea typeface="Arial"/>
              <a:cs typeface="Arial"/>
              <a:sym typeface="Arial"/>
            </a:endParaRPr>
          </a:p>
        </p:txBody>
      </p:sp>
      <p:pic>
        <p:nvPicPr>
          <p:cNvPr id="1106" name="Google Shape;1106;p141"/>
          <p:cNvPicPr preferRelativeResize="0"/>
          <p:nvPr/>
        </p:nvPicPr>
        <p:blipFill>
          <a:blip r:embed="rId3">
            <a:alphaModFix/>
          </a:blip>
          <a:stretch>
            <a:fillRect/>
          </a:stretch>
        </p:blipFill>
        <p:spPr>
          <a:xfrm>
            <a:off x="496275" y="1020200"/>
            <a:ext cx="8229601" cy="263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83" name="Shape 483"/>
        <p:cNvGrpSpPr/>
        <p:nvPr/>
      </p:nvGrpSpPr>
      <p:grpSpPr>
        <a:xfrm>
          <a:off x="0" y="0"/>
          <a:ext cx="0" cy="0"/>
          <a:chOff x="0" y="0"/>
          <a:chExt cx="0" cy="0"/>
        </a:xfrm>
      </p:grpSpPr>
      <p:pic>
        <p:nvPicPr>
          <p:cNvPr id="484" name="Google Shape;484;p79"/>
          <p:cNvPicPr preferRelativeResize="0"/>
          <p:nvPr/>
        </p:nvPicPr>
        <p:blipFill>
          <a:blip r:embed="rId3">
            <a:alphaModFix/>
          </a:blip>
          <a:stretch>
            <a:fillRect/>
          </a:stretch>
        </p:blipFill>
        <p:spPr>
          <a:xfrm>
            <a:off x="6837750" y="5430325"/>
            <a:ext cx="2208325" cy="1226850"/>
          </a:xfrm>
          <a:prstGeom prst="rect">
            <a:avLst/>
          </a:prstGeom>
          <a:noFill/>
          <a:ln>
            <a:noFill/>
          </a:ln>
        </p:spPr>
      </p:pic>
      <p:sp>
        <p:nvSpPr>
          <p:cNvPr id="485" name="Google Shape;485;p79"/>
          <p:cNvSpPr txBox="1"/>
          <p:nvPr/>
        </p:nvSpPr>
        <p:spPr>
          <a:xfrm>
            <a:off x="0" y="111450"/>
            <a:ext cx="9144000" cy="103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4200">
                <a:solidFill>
                  <a:schemeClr val="dk1"/>
                </a:solidFill>
              </a:rPr>
              <a:t>About the BEVI</a:t>
            </a:r>
            <a:endParaRPr/>
          </a:p>
        </p:txBody>
      </p:sp>
      <p:pic>
        <p:nvPicPr>
          <p:cNvPr id="486" name="Google Shape;486;p79"/>
          <p:cNvPicPr preferRelativeResize="0"/>
          <p:nvPr/>
        </p:nvPicPr>
        <p:blipFill>
          <a:blip r:embed="rId4">
            <a:alphaModFix/>
          </a:blip>
          <a:stretch>
            <a:fillRect/>
          </a:stretch>
        </p:blipFill>
        <p:spPr>
          <a:xfrm>
            <a:off x="314025" y="992750"/>
            <a:ext cx="8539574" cy="346900"/>
          </a:xfrm>
          <a:prstGeom prst="rect">
            <a:avLst/>
          </a:prstGeom>
          <a:noFill/>
          <a:ln>
            <a:noFill/>
          </a:ln>
        </p:spPr>
      </p:pic>
      <p:sp>
        <p:nvSpPr>
          <p:cNvPr id="487" name="Google Shape;487;p79"/>
          <p:cNvSpPr txBox="1"/>
          <p:nvPr/>
        </p:nvSpPr>
        <p:spPr>
          <a:xfrm>
            <a:off x="689750" y="1228200"/>
            <a:ext cx="8048100" cy="47601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rPr lang="en-US" sz="3200">
                <a:solidFill>
                  <a:schemeClr val="dk1"/>
                </a:solidFill>
              </a:rPr>
              <a:t>•The scales of the BEVI provide rich data on who students are</a:t>
            </a:r>
            <a:endParaRPr sz="3200">
              <a:solidFill>
                <a:schemeClr val="dk1"/>
              </a:solidFill>
            </a:endParaRPr>
          </a:p>
          <a:p>
            <a:pPr indent="0" lvl="0" marL="0" rtl="0" algn="l">
              <a:lnSpc>
                <a:spcPct val="90000"/>
              </a:lnSpc>
              <a:spcBef>
                <a:spcPts val="1000"/>
              </a:spcBef>
              <a:spcAft>
                <a:spcPts val="0"/>
              </a:spcAft>
              <a:buNone/>
            </a:pPr>
            <a:r>
              <a:rPr lang="en-US" sz="3200">
                <a:solidFill>
                  <a:schemeClr val="dk1"/>
                </a:solidFill>
              </a:rPr>
              <a:t>•They can also show us the interaction between who people are and what they learn</a:t>
            </a:r>
            <a:endParaRPr sz="3200">
              <a:solidFill>
                <a:schemeClr val="dk1"/>
              </a:solidFill>
            </a:endParaRPr>
          </a:p>
          <a:p>
            <a:pPr indent="0" lvl="0" marL="0" rtl="0" algn="l">
              <a:lnSpc>
                <a:spcPct val="90000"/>
              </a:lnSpc>
              <a:spcBef>
                <a:spcPts val="1000"/>
              </a:spcBef>
              <a:spcAft>
                <a:spcPts val="0"/>
              </a:spcAft>
              <a:buNone/>
            </a:pPr>
            <a:r>
              <a:rPr lang="en-US" sz="3200">
                <a:solidFill>
                  <a:schemeClr val="dk1"/>
                </a:solidFill>
              </a:rPr>
              <a:t>•The instrument is neutral (but of course institutions and faculty are NOT)</a:t>
            </a:r>
            <a:endParaRPr sz="280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11" name="Shape 1111"/>
        <p:cNvGrpSpPr/>
        <p:nvPr/>
      </p:nvGrpSpPr>
      <p:grpSpPr>
        <a:xfrm>
          <a:off x="0" y="0"/>
          <a:ext cx="0" cy="0"/>
          <a:chOff x="0" y="0"/>
          <a:chExt cx="0" cy="0"/>
        </a:xfrm>
      </p:grpSpPr>
      <p:sp>
        <p:nvSpPr>
          <p:cNvPr id="1112" name="Google Shape;1112;p142"/>
          <p:cNvSpPr/>
          <p:nvPr/>
        </p:nvSpPr>
        <p:spPr>
          <a:xfrm>
            <a:off x="264500" y="1728675"/>
            <a:ext cx="8643300" cy="5016000"/>
          </a:xfrm>
          <a:prstGeom prst="rect">
            <a:avLst/>
          </a:prstGeom>
          <a:solidFill>
            <a:srgbClr val="6AA84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42"/>
          <p:cNvSpPr txBox="1"/>
          <p:nvPr>
            <p:ph type="title"/>
          </p:nvPr>
        </p:nvSpPr>
        <p:spPr>
          <a:xfrm>
            <a:off x="47135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Sample Report Highlights</a:t>
            </a:r>
            <a:endParaRPr>
              <a:latin typeface="Arial"/>
              <a:ea typeface="Arial"/>
              <a:cs typeface="Arial"/>
              <a:sym typeface="Arial"/>
            </a:endParaRPr>
          </a:p>
        </p:txBody>
      </p:sp>
      <p:sp>
        <p:nvSpPr>
          <p:cNvPr id="1114" name="Google Shape;1114;p142"/>
          <p:cNvSpPr txBox="1"/>
          <p:nvPr>
            <p:ph idx="1" type="body"/>
          </p:nvPr>
        </p:nvSpPr>
        <p:spPr>
          <a:xfrm>
            <a:off x="134900" y="1006425"/>
            <a:ext cx="8902500" cy="6462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b="1" lang="en-US" sz="2600">
                <a:latin typeface="Arial"/>
                <a:ea typeface="Arial"/>
                <a:cs typeface="Arial"/>
                <a:sym typeface="Arial"/>
              </a:rPr>
              <a:t>Institutional Profiles Tracked over Time</a:t>
            </a:r>
            <a:endParaRPr b="1" sz="2600">
              <a:latin typeface="Arial"/>
              <a:ea typeface="Arial"/>
              <a:cs typeface="Arial"/>
              <a:sym typeface="Arial"/>
            </a:endParaRPr>
          </a:p>
          <a:p>
            <a:pPr indent="0" lvl="0" marL="457200" rtl="0" algn="l">
              <a:spcBef>
                <a:spcPts val="640"/>
              </a:spcBef>
              <a:spcAft>
                <a:spcPts val="1000"/>
              </a:spcAft>
              <a:buNone/>
            </a:pPr>
            <a:r>
              <a:t/>
            </a:r>
            <a:endParaRPr sz="2400">
              <a:latin typeface="Arial"/>
              <a:ea typeface="Arial"/>
              <a:cs typeface="Arial"/>
              <a:sym typeface="Arial"/>
            </a:endParaRPr>
          </a:p>
        </p:txBody>
      </p:sp>
      <p:pic>
        <p:nvPicPr>
          <p:cNvPr id="1115" name="Google Shape;1115;p142"/>
          <p:cNvPicPr preferRelativeResize="0"/>
          <p:nvPr/>
        </p:nvPicPr>
        <p:blipFill>
          <a:blip r:embed="rId3">
            <a:alphaModFix/>
          </a:blip>
          <a:stretch>
            <a:fillRect/>
          </a:stretch>
        </p:blipFill>
        <p:spPr>
          <a:xfrm>
            <a:off x="471350" y="954075"/>
            <a:ext cx="8229601" cy="263275"/>
          </a:xfrm>
          <a:prstGeom prst="rect">
            <a:avLst/>
          </a:prstGeom>
          <a:noFill/>
          <a:ln>
            <a:noFill/>
          </a:ln>
        </p:spPr>
      </p:pic>
      <p:pic>
        <p:nvPicPr>
          <p:cNvPr id="1116" name="Google Shape;1116;p142"/>
          <p:cNvPicPr preferRelativeResize="0"/>
          <p:nvPr/>
        </p:nvPicPr>
        <p:blipFill rotWithShape="1">
          <a:blip r:embed="rId4">
            <a:alphaModFix/>
          </a:blip>
          <a:srcRect b="0" l="0" r="0" t="0"/>
          <a:stretch/>
        </p:blipFill>
        <p:spPr>
          <a:xfrm>
            <a:off x="214324" y="1704587"/>
            <a:ext cx="4149850" cy="4643451"/>
          </a:xfrm>
          <a:prstGeom prst="rect">
            <a:avLst/>
          </a:prstGeom>
          <a:noFill/>
          <a:ln>
            <a:noFill/>
          </a:ln>
        </p:spPr>
      </p:pic>
      <p:pic>
        <p:nvPicPr>
          <p:cNvPr id="1117" name="Google Shape;1117;p142"/>
          <p:cNvPicPr preferRelativeResize="0"/>
          <p:nvPr/>
        </p:nvPicPr>
        <p:blipFill rotWithShape="1">
          <a:blip r:embed="rId5">
            <a:alphaModFix/>
          </a:blip>
          <a:srcRect b="0" l="0" r="0" t="0"/>
          <a:stretch/>
        </p:blipFill>
        <p:spPr>
          <a:xfrm>
            <a:off x="4129088" y="1589500"/>
            <a:ext cx="4673149" cy="4873624"/>
          </a:xfrm>
          <a:prstGeom prst="rect">
            <a:avLst/>
          </a:prstGeom>
          <a:noFill/>
          <a:ln>
            <a:noFill/>
          </a:ln>
        </p:spPr>
      </p:pic>
      <p:sp>
        <p:nvSpPr>
          <p:cNvPr id="1118" name="Google Shape;1118;p142"/>
          <p:cNvSpPr/>
          <p:nvPr/>
        </p:nvSpPr>
        <p:spPr>
          <a:xfrm>
            <a:off x="5238751" y="6400026"/>
            <a:ext cx="323700" cy="229500"/>
          </a:xfrm>
          <a:prstGeom prst="roundRect">
            <a:avLst>
              <a:gd fmla="val 16667" name="adj"/>
            </a:avLst>
          </a:prstGeom>
          <a:solidFill>
            <a:srgbClr val="92D05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119" name="Google Shape;1119;p142"/>
          <p:cNvSpPr/>
          <p:nvPr/>
        </p:nvSpPr>
        <p:spPr>
          <a:xfrm>
            <a:off x="628650" y="6170613"/>
            <a:ext cx="2495400" cy="23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900"/>
              <a:buFont typeface="Arial"/>
              <a:buNone/>
            </a:pPr>
            <a:r>
              <a:rPr b="0" i="0" lang="en-US" sz="900" u="none" cap="none" strike="noStrike">
                <a:solidFill>
                  <a:schemeClr val="lt1"/>
                </a:solidFill>
                <a:latin typeface="Arial"/>
                <a:ea typeface="Arial"/>
                <a:cs typeface="Arial"/>
                <a:sym typeface="Arial"/>
              </a:rPr>
              <a:t>Low=strongly disagree -  High=strongly agree</a:t>
            </a:r>
            <a:endParaRPr/>
          </a:p>
        </p:txBody>
      </p:sp>
      <p:sp>
        <p:nvSpPr>
          <p:cNvPr id="1120" name="Google Shape;1120;p142"/>
          <p:cNvSpPr/>
          <p:nvPr/>
        </p:nvSpPr>
        <p:spPr>
          <a:xfrm>
            <a:off x="3716771" y="6400026"/>
            <a:ext cx="354600" cy="229500"/>
          </a:xfrm>
          <a:prstGeom prst="roundRect">
            <a:avLst>
              <a:gd fmla="val 16667" name="adj"/>
            </a:avLst>
          </a:prstGeom>
          <a:solidFill>
            <a:srgbClr val="2A54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121" name="Google Shape;1121;p142"/>
          <p:cNvSpPr/>
          <p:nvPr/>
        </p:nvSpPr>
        <p:spPr>
          <a:xfrm>
            <a:off x="5638800" y="6321425"/>
            <a:ext cx="838200" cy="30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2011</a:t>
            </a:r>
            <a:endParaRPr/>
          </a:p>
        </p:txBody>
      </p:sp>
      <p:sp>
        <p:nvSpPr>
          <p:cNvPr id="1122" name="Google Shape;1122;p142"/>
          <p:cNvSpPr/>
          <p:nvPr/>
        </p:nvSpPr>
        <p:spPr>
          <a:xfrm>
            <a:off x="4129088" y="6321425"/>
            <a:ext cx="823800" cy="30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2010</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27" name="Shape 1127"/>
        <p:cNvGrpSpPr/>
        <p:nvPr/>
      </p:nvGrpSpPr>
      <p:grpSpPr>
        <a:xfrm>
          <a:off x="0" y="0"/>
          <a:ext cx="0" cy="0"/>
          <a:chOff x="0" y="0"/>
          <a:chExt cx="0" cy="0"/>
        </a:xfrm>
      </p:grpSpPr>
      <p:sp>
        <p:nvSpPr>
          <p:cNvPr id="1128" name="Google Shape;1128;p143"/>
          <p:cNvSpPr txBox="1"/>
          <p:nvPr>
            <p:ph type="title"/>
          </p:nvPr>
        </p:nvSpPr>
        <p:spPr>
          <a:xfrm>
            <a:off x="47135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Sample Report Highlights</a:t>
            </a:r>
            <a:endParaRPr>
              <a:latin typeface="Arial"/>
              <a:ea typeface="Arial"/>
              <a:cs typeface="Arial"/>
              <a:sym typeface="Arial"/>
            </a:endParaRPr>
          </a:p>
        </p:txBody>
      </p:sp>
      <p:sp>
        <p:nvSpPr>
          <p:cNvPr id="1129" name="Google Shape;1129;p143"/>
          <p:cNvSpPr txBox="1"/>
          <p:nvPr>
            <p:ph idx="1" type="body"/>
          </p:nvPr>
        </p:nvSpPr>
        <p:spPr>
          <a:xfrm>
            <a:off x="134900" y="1006425"/>
            <a:ext cx="8902500" cy="6462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b="1" lang="en-US" sz="2600">
                <a:latin typeface="Arial"/>
                <a:ea typeface="Arial"/>
                <a:cs typeface="Arial"/>
                <a:sym typeface="Arial"/>
              </a:rPr>
              <a:t>Profiles Compared across Institutions</a:t>
            </a:r>
            <a:endParaRPr b="1" sz="2600">
              <a:latin typeface="Arial"/>
              <a:ea typeface="Arial"/>
              <a:cs typeface="Arial"/>
              <a:sym typeface="Arial"/>
            </a:endParaRPr>
          </a:p>
          <a:p>
            <a:pPr indent="0" lvl="0" marL="457200" rtl="0" algn="l">
              <a:spcBef>
                <a:spcPts val="640"/>
              </a:spcBef>
              <a:spcAft>
                <a:spcPts val="1000"/>
              </a:spcAft>
              <a:buNone/>
            </a:pPr>
            <a:r>
              <a:t/>
            </a:r>
            <a:endParaRPr sz="2400">
              <a:latin typeface="Arial"/>
              <a:ea typeface="Arial"/>
              <a:cs typeface="Arial"/>
              <a:sym typeface="Arial"/>
            </a:endParaRPr>
          </a:p>
        </p:txBody>
      </p:sp>
      <p:pic>
        <p:nvPicPr>
          <p:cNvPr id="1130" name="Google Shape;1130;p143"/>
          <p:cNvPicPr preferRelativeResize="0"/>
          <p:nvPr/>
        </p:nvPicPr>
        <p:blipFill>
          <a:blip r:embed="rId4">
            <a:alphaModFix/>
          </a:blip>
          <a:stretch>
            <a:fillRect/>
          </a:stretch>
        </p:blipFill>
        <p:spPr>
          <a:xfrm>
            <a:off x="471350" y="954075"/>
            <a:ext cx="8229601" cy="263275"/>
          </a:xfrm>
          <a:prstGeom prst="rect">
            <a:avLst/>
          </a:prstGeom>
          <a:noFill/>
          <a:ln>
            <a:noFill/>
          </a:ln>
        </p:spPr>
      </p:pic>
      <p:sp>
        <p:nvSpPr>
          <p:cNvPr id="1131" name="Google Shape;1131;p143"/>
          <p:cNvSpPr txBox="1"/>
          <p:nvPr>
            <p:ph idx="1" type="body"/>
          </p:nvPr>
        </p:nvSpPr>
        <p:spPr>
          <a:xfrm>
            <a:off x="453425" y="1828800"/>
            <a:ext cx="3931200" cy="6096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FFFFFF"/>
              </a:buClr>
              <a:buSzPts val="1600"/>
              <a:buFont typeface="Arial"/>
              <a:buNone/>
            </a:pPr>
            <a:r>
              <a:rPr b="1" i="0" lang="en-US" sz="1600" u="none" cap="none" strike="noStrike">
                <a:solidFill>
                  <a:srgbClr val="000000"/>
                </a:solidFill>
                <a:latin typeface="Arial"/>
                <a:ea typeface="Arial"/>
                <a:cs typeface="Arial"/>
                <a:sym typeface="Arial"/>
              </a:rPr>
              <a:t>Freshmen at a Highly Internationalized</a:t>
            </a:r>
            <a:br>
              <a:rPr b="1" i="0" lang="en-US" sz="1600" u="none" cap="none" strike="noStrike">
                <a:solidFill>
                  <a:srgbClr val="000000"/>
                </a:solidFill>
                <a:latin typeface="Arial"/>
                <a:ea typeface="Arial"/>
                <a:cs typeface="Arial"/>
                <a:sym typeface="Arial"/>
              </a:rPr>
            </a:br>
            <a:r>
              <a:rPr b="1" i="0" lang="en-US" sz="1600" u="none" cap="none" strike="noStrike">
                <a:solidFill>
                  <a:srgbClr val="000000"/>
                </a:solidFill>
                <a:latin typeface="Arial"/>
                <a:ea typeface="Arial"/>
                <a:cs typeface="Arial"/>
                <a:sym typeface="Arial"/>
              </a:rPr>
              <a:t>Liberal Arts College (N = 157)</a:t>
            </a:r>
            <a:endParaRPr b="1" i="0" sz="2400" u="none" cap="none" strike="noStrike">
              <a:solidFill>
                <a:srgbClr val="000000"/>
              </a:solidFill>
              <a:latin typeface="Arial"/>
              <a:ea typeface="Arial"/>
              <a:cs typeface="Arial"/>
              <a:sym typeface="Arial"/>
            </a:endParaRPr>
          </a:p>
        </p:txBody>
      </p:sp>
      <p:pic>
        <p:nvPicPr>
          <p:cNvPr id="1132" name="Google Shape;1132;p143"/>
          <p:cNvPicPr preferRelativeResize="0"/>
          <p:nvPr>
            <p:ph idx="4294967295" type="body"/>
          </p:nvPr>
        </p:nvPicPr>
        <p:blipFill rotWithShape="1">
          <a:blip r:embed="rId5">
            <a:alphaModFix/>
          </a:blip>
          <a:srcRect b="0" l="0" r="0" t="0"/>
          <a:stretch/>
        </p:blipFill>
        <p:spPr>
          <a:xfrm>
            <a:off x="722313" y="2590800"/>
            <a:ext cx="3510000" cy="3962400"/>
          </a:xfrm>
          <a:prstGeom prst="rect">
            <a:avLst/>
          </a:prstGeom>
          <a:noFill/>
          <a:ln>
            <a:noFill/>
          </a:ln>
        </p:spPr>
      </p:pic>
      <p:sp>
        <p:nvSpPr>
          <p:cNvPr id="1133" name="Google Shape;1133;p143"/>
          <p:cNvSpPr txBox="1"/>
          <p:nvPr>
            <p:ph idx="4294967295" type="body"/>
          </p:nvPr>
        </p:nvSpPr>
        <p:spPr>
          <a:xfrm>
            <a:off x="4800600" y="1828800"/>
            <a:ext cx="3773400" cy="6096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FFFFFF"/>
              </a:buClr>
              <a:buSzPts val="1600"/>
              <a:buFont typeface="Arial"/>
              <a:buNone/>
            </a:pPr>
            <a:r>
              <a:rPr b="1" i="0" lang="en-US" sz="1600" u="none" cap="none" strike="noStrike">
                <a:solidFill>
                  <a:srgbClr val="000000"/>
                </a:solidFill>
                <a:latin typeface="Arial"/>
                <a:ea typeface="Arial"/>
                <a:cs typeface="Arial"/>
                <a:sym typeface="Arial"/>
              </a:rPr>
              <a:t>Freshmen at a Technical University  </a:t>
            </a:r>
            <a:br>
              <a:rPr b="1" i="0" lang="en-US" sz="1600" u="none" cap="none" strike="noStrike">
                <a:solidFill>
                  <a:srgbClr val="000000"/>
                </a:solidFill>
                <a:latin typeface="Arial"/>
                <a:ea typeface="Arial"/>
                <a:cs typeface="Arial"/>
                <a:sym typeface="Arial"/>
              </a:rPr>
            </a:br>
            <a:r>
              <a:rPr b="1" i="0" lang="en-US" sz="1600" u="none" cap="none" strike="noStrike">
                <a:solidFill>
                  <a:srgbClr val="000000"/>
                </a:solidFill>
                <a:latin typeface="Arial"/>
                <a:ea typeface="Arial"/>
                <a:cs typeface="Arial"/>
                <a:sym typeface="Arial"/>
              </a:rPr>
              <a:t>with Engineering Focus (N = 292)</a:t>
            </a:r>
            <a:endParaRPr b="1" i="0" sz="2400" u="none" cap="none" strike="noStrike">
              <a:solidFill>
                <a:srgbClr val="000000"/>
              </a:solidFill>
              <a:latin typeface="Arial"/>
              <a:ea typeface="Arial"/>
              <a:cs typeface="Arial"/>
              <a:sym typeface="Arial"/>
            </a:endParaRPr>
          </a:p>
        </p:txBody>
      </p:sp>
      <p:pic>
        <p:nvPicPr>
          <p:cNvPr id="1134" name="Google Shape;1134;p143"/>
          <p:cNvPicPr preferRelativeResize="0"/>
          <p:nvPr>
            <p:ph idx="4294967295" type="body"/>
          </p:nvPr>
        </p:nvPicPr>
        <p:blipFill rotWithShape="1">
          <a:blip r:embed="rId6">
            <a:alphaModFix/>
          </a:blip>
          <a:srcRect b="0" l="0" r="0" t="0"/>
          <a:stretch/>
        </p:blipFill>
        <p:spPr>
          <a:xfrm>
            <a:off x="4913313" y="2590800"/>
            <a:ext cx="3505200" cy="39624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39" name="Shape 1139"/>
        <p:cNvGrpSpPr/>
        <p:nvPr/>
      </p:nvGrpSpPr>
      <p:grpSpPr>
        <a:xfrm>
          <a:off x="0" y="0"/>
          <a:ext cx="0" cy="0"/>
          <a:chOff x="0" y="0"/>
          <a:chExt cx="0" cy="0"/>
        </a:xfrm>
      </p:grpSpPr>
      <p:sp>
        <p:nvSpPr>
          <p:cNvPr id="1140" name="Google Shape;1140;p144"/>
          <p:cNvSpPr txBox="1"/>
          <p:nvPr>
            <p:ph type="title"/>
          </p:nvPr>
        </p:nvSpPr>
        <p:spPr>
          <a:xfrm>
            <a:off x="47135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Sample Report Highlights</a:t>
            </a:r>
            <a:endParaRPr>
              <a:latin typeface="Arial"/>
              <a:ea typeface="Arial"/>
              <a:cs typeface="Arial"/>
              <a:sym typeface="Arial"/>
            </a:endParaRPr>
          </a:p>
        </p:txBody>
      </p:sp>
      <p:sp>
        <p:nvSpPr>
          <p:cNvPr id="1141" name="Google Shape;1141;p144"/>
          <p:cNvSpPr txBox="1"/>
          <p:nvPr>
            <p:ph idx="1" type="body"/>
          </p:nvPr>
        </p:nvSpPr>
        <p:spPr>
          <a:xfrm>
            <a:off x="134900" y="1006425"/>
            <a:ext cx="8902500" cy="6462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b="1" lang="en-US" sz="2600">
                <a:latin typeface="Arial"/>
                <a:ea typeface="Arial"/>
                <a:cs typeface="Arial"/>
                <a:sym typeface="Arial"/>
              </a:rPr>
              <a:t>Profiles Compared across Course Sections</a:t>
            </a:r>
            <a:endParaRPr b="1" sz="2600">
              <a:latin typeface="Arial"/>
              <a:ea typeface="Arial"/>
              <a:cs typeface="Arial"/>
              <a:sym typeface="Arial"/>
            </a:endParaRPr>
          </a:p>
          <a:p>
            <a:pPr indent="0" lvl="0" marL="457200" rtl="0" algn="l">
              <a:spcBef>
                <a:spcPts val="640"/>
              </a:spcBef>
              <a:spcAft>
                <a:spcPts val="1000"/>
              </a:spcAft>
              <a:buNone/>
            </a:pPr>
            <a:r>
              <a:t/>
            </a:r>
            <a:endParaRPr sz="2400">
              <a:latin typeface="Arial"/>
              <a:ea typeface="Arial"/>
              <a:cs typeface="Arial"/>
              <a:sym typeface="Arial"/>
            </a:endParaRPr>
          </a:p>
        </p:txBody>
      </p:sp>
      <p:pic>
        <p:nvPicPr>
          <p:cNvPr id="1142" name="Google Shape;1142;p144"/>
          <p:cNvPicPr preferRelativeResize="0"/>
          <p:nvPr/>
        </p:nvPicPr>
        <p:blipFill>
          <a:blip r:embed="rId3">
            <a:alphaModFix/>
          </a:blip>
          <a:stretch>
            <a:fillRect/>
          </a:stretch>
        </p:blipFill>
        <p:spPr>
          <a:xfrm>
            <a:off x="471350" y="954075"/>
            <a:ext cx="8229601" cy="263275"/>
          </a:xfrm>
          <a:prstGeom prst="rect">
            <a:avLst/>
          </a:prstGeom>
          <a:noFill/>
          <a:ln>
            <a:noFill/>
          </a:ln>
        </p:spPr>
      </p:pic>
      <p:pic>
        <p:nvPicPr>
          <p:cNvPr id="1143" name="Google Shape;1143;p144"/>
          <p:cNvPicPr preferRelativeResize="0"/>
          <p:nvPr>
            <p:ph idx="1" type="body"/>
          </p:nvPr>
        </p:nvPicPr>
        <p:blipFill rotWithShape="1">
          <a:blip r:embed="rId4">
            <a:alphaModFix/>
          </a:blip>
          <a:srcRect b="0" l="0" r="0" t="0"/>
          <a:stretch/>
        </p:blipFill>
        <p:spPr>
          <a:xfrm>
            <a:off x="1576501" y="1652625"/>
            <a:ext cx="5991000" cy="5039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48" name="Shape 1148"/>
        <p:cNvGrpSpPr/>
        <p:nvPr/>
      </p:nvGrpSpPr>
      <p:grpSpPr>
        <a:xfrm>
          <a:off x="0" y="0"/>
          <a:ext cx="0" cy="0"/>
          <a:chOff x="0" y="0"/>
          <a:chExt cx="0" cy="0"/>
        </a:xfrm>
      </p:grpSpPr>
      <p:sp>
        <p:nvSpPr>
          <p:cNvPr id="1149" name="Google Shape;1149;p145"/>
          <p:cNvSpPr txBox="1"/>
          <p:nvPr>
            <p:ph type="title"/>
          </p:nvPr>
        </p:nvSpPr>
        <p:spPr>
          <a:xfrm>
            <a:off x="47135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Sample Report Highlights</a:t>
            </a:r>
            <a:endParaRPr>
              <a:latin typeface="Arial"/>
              <a:ea typeface="Arial"/>
              <a:cs typeface="Arial"/>
              <a:sym typeface="Arial"/>
            </a:endParaRPr>
          </a:p>
        </p:txBody>
      </p:sp>
      <p:sp>
        <p:nvSpPr>
          <p:cNvPr id="1150" name="Google Shape;1150;p145"/>
          <p:cNvSpPr txBox="1"/>
          <p:nvPr>
            <p:ph idx="1" type="body"/>
          </p:nvPr>
        </p:nvSpPr>
        <p:spPr>
          <a:xfrm>
            <a:off x="134900" y="1006425"/>
            <a:ext cx="8902500" cy="6462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b="1" lang="en-US" sz="2600">
                <a:latin typeface="Arial"/>
                <a:ea typeface="Arial"/>
                <a:cs typeface="Arial"/>
                <a:sym typeface="Arial"/>
              </a:rPr>
              <a:t>Formative Assessment of Scale Distributions</a:t>
            </a:r>
            <a:endParaRPr b="1" sz="2600">
              <a:latin typeface="Arial"/>
              <a:ea typeface="Arial"/>
              <a:cs typeface="Arial"/>
              <a:sym typeface="Arial"/>
            </a:endParaRPr>
          </a:p>
          <a:p>
            <a:pPr indent="0" lvl="0" marL="457200" rtl="0" algn="l">
              <a:spcBef>
                <a:spcPts val="640"/>
              </a:spcBef>
              <a:spcAft>
                <a:spcPts val="1000"/>
              </a:spcAft>
              <a:buNone/>
            </a:pPr>
            <a:r>
              <a:t/>
            </a:r>
            <a:endParaRPr sz="2400">
              <a:latin typeface="Arial"/>
              <a:ea typeface="Arial"/>
              <a:cs typeface="Arial"/>
              <a:sym typeface="Arial"/>
            </a:endParaRPr>
          </a:p>
        </p:txBody>
      </p:sp>
      <p:pic>
        <p:nvPicPr>
          <p:cNvPr id="1151" name="Google Shape;1151;p145"/>
          <p:cNvPicPr preferRelativeResize="0"/>
          <p:nvPr/>
        </p:nvPicPr>
        <p:blipFill>
          <a:blip r:embed="rId3">
            <a:alphaModFix/>
          </a:blip>
          <a:stretch>
            <a:fillRect/>
          </a:stretch>
        </p:blipFill>
        <p:spPr>
          <a:xfrm>
            <a:off x="471350" y="954075"/>
            <a:ext cx="8229601" cy="263275"/>
          </a:xfrm>
          <a:prstGeom prst="rect">
            <a:avLst/>
          </a:prstGeom>
          <a:noFill/>
          <a:ln>
            <a:noFill/>
          </a:ln>
        </p:spPr>
      </p:pic>
      <p:sp>
        <p:nvSpPr>
          <p:cNvPr id="1152" name="Google Shape;1152;p145"/>
          <p:cNvSpPr txBox="1"/>
          <p:nvPr>
            <p:ph idx="1" type="body"/>
          </p:nvPr>
        </p:nvSpPr>
        <p:spPr>
          <a:xfrm>
            <a:off x="529000" y="1749700"/>
            <a:ext cx="2229600" cy="47814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sz="1800">
                <a:latin typeface="Arial"/>
                <a:ea typeface="Arial"/>
                <a:cs typeface="Arial"/>
                <a:sym typeface="Arial"/>
              </a:rPr>
              <a:t>This was a multi-national group of students studying gender identity and transgender rights. Looking at the orientation toward gender within the group was helpful for faculty.  It allowed them to identify areas of potential conflict and growth (note the bimodal distribution on many scales).</a:t>
            </a:r>
            <a:endParaRPr sz="1800">
              <a:latin typeface="Arial"/>
              <a:ea typeface="Arial"/>
              <a:cs typeface="Arial"/>
              <a:sym typeface="Arial"/>
            </a:endParaRPr>
          </a:p>
        </p:txBody>
      </p:sp>
      <p:pic>
        <p:nvPicPr>
          <p:cNvPr id="1153" name="Google Shape;1153;p145"/>
          <p:cNvPicPr preferRelativeResize="0"/>
          <p:nvPr/>
        </p:nvPicPr>
        <p:blipFill rotWithShape="1">
          <a:blip r:embed="rId4">
            <a:alphaModFix/>
          </a:blip>
          <a:srcRect b="0" l="0" r="0" t="17149"/>
          <a:stretch/>
        </p:blipFill>
        <p:spPr>
          <a:xfrm>
            <a:off x="2758551" y="1794325"/>
            <a:ext cx="6102073" cy="47367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58" name="Shape 1158"/>
        <p:cNvGrpSpPr/>
        <p:nvPr/>
      </p:nvGrpSpPr>
      <p:grpSpPr>
        <a:xfrm>
          <a:off x="0" y="0"/>
          <a:ext cx="0" cy="0"/>
          <a:chOff x="0" y="0"/>
          <a:chExt cx="0" cy="0"/>
        </a:xfrm>
      </p:grpSpPr>
      <p:sp>
        <p:nvSpPr>
          <p:cNvPr id="1159" name="Google Shape;1159;p146"/>
          <p:cNvSpPr txBox="1"/>
          <p:nvPr>
            <p:ph type="title"/>
          </p:nvPr>
        </p:nvSpPr>
        <p:spPr>
          <a:xfrm>
            <a:off x="47135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Sample Report Highlights</a:t>
            </a:r>
            <a:endParaRPr>
              <a:latin typeface="Arial"/>
              <a:ea typeface="Arial"/>
              <a:cs typeface="Arial"/>
              <a:sym typeface="Arial"/>
            </a:endParaRPr>
          </a:p>
        </p:txBody>
      </p:sp>
      <p:sp>
        <p:nvSpPr>
          <p:cNvPr id="1160" name="Google Shape;1160;p146"/>
          <p:cNvSpPr txBox="1"/>
          <p:nvPr>
            <p:ph idx="1" type="body"/>
          </p:nvPr>
        </p:nvSpPr>
        <p:spPr>
          <a:xfrm>
            <a:off x="134900" y="1006425"/>
            <a:ext cx="8902500" cy="6462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b="1" lang="en-US" sz="2600">
                <a:latin typeface="Arial"/>
                <a:ea typeface="Arial"/>
                <a:cs typeface="Arial"/>
                <a:sym typeface="Arial"/>
              </a:rPr>
              <a:t>Program Evaluation using T1/T2 (Pre-/Posttest) Change</a:t>
            </a:r>
            <a:endParaRPr b="1" sz="2600">
              <a:latin typeface="Arial"/>
              <a:ea typeface="Arial"/>
              <a:cs typeface="Arial"/>
              <a:sym typeface="Arial"/>
            </a:endParaRPr>
          </a:p>
          <a:p>
            <a:pPr indent="0" lvl="0" marL="457200" rtl="0" algn="l">
              <a:spcBef>
                <a:spcPts val="640"/>
              </a:spcBef>
              <a:spcAft>
                <a:spcPts val="1000"/>
              </a:spcAft>
              <a:buNone/>
            </a:pPr>
            <a:r>
              <a:t/>
            </a:r>
            <a:endParaRPr sz="2400">
              <a:latin typeface="Arial"/>
              <a:ea typeface="Arial"/>
              <a:cs typeface="Arial"/>
              <a:sym typeface="Arial"/>
            </a:endParaRPr>
          </a:p>
        </p:txBody>
      </p:sp>
      <p:pic>
        <p:nvPicPr>
          <p:cNvPr id="1161" name="Google Shape;1161;p146"/>
          <p:cNvPicPr preferRelativeResize="0"/>
          <p:nvPr/>
        </p:nvPicPr>
        <p:blipFill>
          <a:blip r:embed="rId3">
            <a:alphaModFix/>
          </a:blip>
          <a:stretch>
            <a:fillRect/>
          </a:stretch>
        </p:blipFill>
        <p:spPr>
          <a:xfrm>
            <a:off x="471350" y="954075"/>
            <a:ext cx="8229601" cy="263275"/>
          </a:xfrm>
          <a:prstGeom prst="rect">
            <a:avLst/>
          </a:prstGeom>
          <a:noFill/>
          <a:ln>
            <a:noFill/>
          </a:ln>
        </p:spPr>
      </p:pic>
      <p:pic>
        <p:nvPicPr>
          <p:cNvPr id="1162" name="Google Shape;1162;p146"/>
          <p:cNvPicPr preferRelativeResize="0"/>
          <p:nvPr/>
        </p:nvPicPr>
        <p:blipFill rotWithShape="1">
          <a:blip r:embed="rId4">
            <a:alphaModFix/>
          </a:blip>
          <a:srcRect b="2752" l="0" r="1185" t="0"/>
          <a:stretch/>
        </p:blipFill>
        <p:spPr>
          <a:xfrm>
            <a:off x="2437500" y="1814163"/>
            <a:ext cx="6517575" cy="4665774"/>
          </a:xfrm>
          <a:prstGeom prst="rect">
            <a:avLst/>
          </a:prstGeom>
          <a:noFill/>
          <a:ln>
            <a:noFill/>
          </a:ln>
        </p:spPr>
      </p:pic>
      <p:sp>
        <p:nvSpPr>
          <p:cNvPr id="1163" name="Google Shape;1163;p146"/>
          <p:cNvSpPr txBox="1"/>
          <p:nvPr/>
        </p:nvSpPr>
        <p:spPr>
          <a:xfrm>
            <a:off x="207825" y="1595950"/>
            <a:ext cx="2229600" cy="50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t>This is the same group of students from the decile profile, a multi-national group participating in an intensive seminar on Gender Identity and Transgender Rights. Note how more growth occurred where there was more room to grow, and that overall two important learning outcomes were achieved.</a:t>
            </a:r>
            <a:endParaRPr sz="18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68" name="Shape 1168"/>
        <p:cNvGrpSpPr/>
        <p:nvPr/>
      </p:nvGrpSpPr>
      <p:grpSpPr>
        <a:xfrm>
          <a:off x="0" y="0"/>
          <a:ext cx="0" cy="0"/>
          <a:chOff x="0" y="0"/>
          <a:chExt cx="0" cy="0"/>
        </a:xfrm>
      </p:grpSpPr>
      <p:sp>
        <p:nvSpPr>
          <p:cNvPr id="1169" name="Google Shape;1169;p147"/>
          <p:cNvSpPr txBox="1"/>
          <p:nvPr>
            <p:ph type="title"/>
          </p:nvPr>
        </p:nvSpPr>
        <p:spPr>
          <a:xfrm>
            <a:off x="430675" y="462875"/>
            <a:ext cx="3250500" cy="226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Sample Report Highlights</a:t>
            </a:r>
            <a:endParaRPr>
              <a:latin typeface="Arial"/>
              <a:ea typeface="Arial"/>
              <a:cs typeface="Arial"/>
              <a:sym typeface="Arial"/>
            </a:endParaRPr>
          </a:p>
        </p:txBody>
      </p:sp>
      <p:sp>
        <p:nvSpPr>
          <p:cNvPr id="1170" name="Google Shape;1170;p147"/>
          <p:cNvSpPr txBox="1"/>
          <p:nvPr>
            <p:ph idx="1" type="body"/>
          </p:nvPr>
        </p:nvSpPr>
        <p:spPr>
          <a:xfrm>
            <a:off x="286075" y="2729975"/>
            <a:ext cx="3539700" cy="18516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b="1" lang="en-US" sz="2600">
                <a:latin typeface="Arial"/>
                <a:ea typeface="Arial"/>
                <a:cs typeface="Arial"/>
                <a:sym typeface="Arial"/>
              </a:rPr>
              <a:t>T3 (Delayed Posttesting) </a:t>
            </a:r>
            <a:r>
              <a:rPr b="1" lang="en-US" sz="2600">
                <a:latin typeface="Arial"/>
                <a:ea typeface="Arial"/>
                <a:cs typeface="Arial"/>
                <a:sym typeface="Arial"/>
              </a:rPr>
              <a:t>Longitudinal</a:t>
            </a:r>
            <a:r>
              <a:rPr b="1" lang="en-US" sz="2600">
                <a:latin typeface="Arial"/>
                <a:ea typeface="Arial"/>
                <a:cs typeface="Arial"/>
                <a:sym typeface="Arial"/>
              </a:rPr>
              <a:t> Assessment</a:t>
            </a:r>
            <a:endParaRPr b="1" sz="2600">
              <a:latin typeface="Arial"/>
              <a:ea typeface="Arial"/>
              <a:cs typeface="Arial"/>
              <a:sym typeface="Arial"/>
            </a:endParaRPr>
          </a:p>
          <a:p>
            <a:pPr indent="0" lvl="0" marL="457200" rtl="0" algn="l">
              <a:spcBef>
                <a:spcPts val="640"/>
              </a:spcBef>
              <a:spcAft>
                <a:spcPts val="1000"/>
              </a:spcAft>
              <a:buNone/>
            </a:pPr>
            <a:r>
              <a:t/>
            </a:r>
            <a:endParaRPr sz="2400">
              <a:latin typeface="Arial"/>
              <a:ea typeface="Arial"/>
              <a:cs typeface="Arial"/>
              <a:sym typeface="Arial"/>
            </a:endParaRPr>
          </a:p>
        </p:txBody>
      </p:sp>
      <p:pic>
        <p:nvPicPr>
          <p:cNvPr id="1171" name="Google Shape;1171;p147"/>
          <p:cNvPicPr preferRelativeResize="0"/>
          <p:nvPr>
            <p:ph idx="1" type="body"/>
          </p:nvPr>
        </p:nvPicPr>
        <p:blipFill rotWithShape="1">
          <a:blip r:embed="rId3">
            <a:alphaModFix/>
          </a:blip>
          <a:srcRect b="0" l="0" r="0" t="0"/>
          <a:stretch/>
        </p:blipFill>
        <p:spPr>
          <a:xfrm>
            <a:off x="3784879" y="100"/>
            <a:ext cx="5182200" cy="6858000"/>
          </a:xfrm>
          <a:prstGeom prst="rect">
            <a:avLst/>
          </a:prstGeom>
          <a:noFill/>
          <a:ln>
            <a:noFill/>
          </a:ln>
        </p:spPr>
      </p:pic>
      <p:pic>
        <p:nvPicPr>
          <p:cNvPr id="1172" name="Google Shape;1172;p147"/>
          <p:cNvPicPr preferRelativeResize="0"/>
          <p:nvPr/>
        </p:nvPicPr>
        <p:blipFill>
          <a:blip r:embed="rId4">
            <a:alphaModFix/>
          </a:blip>
          <a:stretch>
            <a:fillRect/>
          </a:stretch>
        </p:blipFill>
        <p:spPr>
          <a:xfrm rot="-5400000">
            <a:off x="-3430825" y="2954725"/>
            <a:ext cx="7155426" cy="901575"/>
          </a:xfrm>
          <a:prstGeom prst="rect">
            <a:avLst/>
          </a:prstGeom>
          <a:noFill/>
          <a:ln>
            <a:noFill/>
          </a:ln>
        </p:spPr>
      </p:pic>
      <p:sp>
        <p:nvSpPr>
          <p:cNvPr id="1173" name="Google Shape;1173;p147"/>
          <p:cNvSpPr txBox="1"/>
          <p:nvPr/>
        </p:nvSpPr>
        <p:spPr>
          <a:xfrm>
            <a:off x="691275" y="409417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640"/>
              </a:spcBef>
              <a:spcAft>
                <a:spcPts val="0"/>
              </a:spcAft>
              <a:buNone/>
            </a:pPr>
            <a:r>
              <a:rPr lang="en-US" sz="2200">
                <a:solidFill>
                  <a:schemeClr val="dk1"/>
                </a:solidFill>
                <a:latin typeface="Calibri"/>
                <a:ea typeface="Calibri"/>
                <a:cs typeface="Calibri"/>
                <a:sym typeface="Calibri"/>
              </a:rPr>
              <a:t>Note the consistent pattern of regression in the short term and growth past pretest levels in the long term.</a:t>
            </a:r>
            <a:endParaRPr sz="22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78" name="Shape 1178"/>
        <p:cNvGrpSpPr/>
        <p:nvPr/>
      </p:nvGrpSpPr>
      <p:grpSpPr>
        <a:xfrm>
          <a:off x="0" y="0"/>
          <a:ext cx="0" cy="0"/>
          <a:chOff x="0" y="0"/>
          <a:chExt cx="0" cy="0"/>
        </a:xfrm>
      </p:grpSpPr>
      <p:sp>
        <p:nvSpPr>
          <p:cNvPr id="1179" name="Google Shape;1179;p148"/>
          <p:cNvSpPr txBox="1"/>
          <p:nvPr>
            <p:ph type="title"/>
          </p:nvPr>
        </p:nvSpPr>
        <p:spPr>
          <a:xfrm>
            <a:off x="47135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Sample Report Highlights</a:t>
            </a:r>
            <a:endParaRPr>
              <a:latin typeface="Arial"/>
              <a:ea typeface="Arial"/>
              <a:cs typeface="Arial"/>
              <a:sym typeface="Arial"/>
            </a:endParaRPr>
          </a:p>
        </p:txBody>
      </p:sp>
      <p:sp>
        <p:nvSpPr>
          <p:cNvPr id="1180" name="Google Shape;1180;p148"/>
          <p:cNvSpPr txBox="1"/>
          <p:nvPr>
            <p:ph idx="1" type="body"/>
          </p:nvPr>
        </p:nvSpPr>
        <p:spPr>
          <a:xfrm>
            <a:off x="134900" y="1006425"/>
            <a:ext cx="8902500" cy="6462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b="1" lang="en-US" sz="2600">
                <a:latin typeface="Arial"/>
                <a:ea typeface="Arial"/>
                <a:cs typeface="Arial"/>
                <a:sym typeface="Arial"/>
              </a:rPr>
              <a:t>Profiles of Full Scale Score Groupings</a:t>
            </a:r>
            <a:endParaRPr b="1" sz="2600">
              <a:latin typeface="Arial"/>
              <a:ea typeface="Arial"/>
              <a:cs typeface="Arial"/>
              <a:sym typeface="Arial"/>
            </a:endParaRPr>
          </a:p>
          <a:p>
            <a:pPr indent="0" lvl="0" marL="457200" rtl="0" algn="l">
              <a:spcBef>
                <a:spcPts val="640"/>
              </a:spcBef>
              <a:spcAft>
                <a:spcPts val="1000"/>
              </a:spcAft>
              <a:buNone/>
            </a:pPr>
            <a:r>
              <a:t/>
            </a:r>
            <a:endParaRPr sz="2400">
              <a:latin typeface="Arial"/>
              <a:ea typeface="Arial"/>
              <a:cs typeface="Arial"/>
              <a:sym typeface="Arial"/>
            </a:endParaRPr>
          </a:p>
        </p:txBody>
      </p:sp>
      <p:pic>
        <p:nvPicPr>
          <p:cNvPr id="1181" name="Google Shape;1181;p148"/>
          <p:cNvPicPr preferRelativeResize="0"/>
          <p:nvPr/>
        </p:nvPicPr>
        <p:blipFill>
          <a:blip r:embed="rId3">
            <a:alphaModFix/>
          </a:blip>
          <a:stretch>
            <a:fillRect/>
          </a:stretch>
        </p:blipFill>
        <p:spPr>
          <a:xfrm>
            <a:off x="471350" y="954075"/>
            <a:ext cx="8229601" cy="263275"/>
          </a:xfrm>
          <a:prstGeom prst="rect">
            <a:avLst/>
          </a:prstGeom>
          <a:noFill/>
          <a:ln>
            <a:noFill/>
          </a:ln>
        </p:spPr>
      </p:pic>
      <p:pic>
        <p:nvPicPr>
          <p:cNvPr id="1182" name="Google Shape;1182;p148"/>
          <p:cNvPicPr preferRelativeResize="0"/>
          <p:nvPr/>
        </p:nvPicPr>
        <p:blipFill>
          <a:blip r:embed="rId4">
            <a:alphaModFix/>
          </a:blip>
          <a:stretch>
            <a:fillRect/>
          </a:stretch>
        </p:blipFill>
        <p:spPr>
          <a:xfrm>
            <a:off x="232600" y="2007825"/>
            <a:ext cx="8707076" cy="43862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87" name="Shape 1187"/>
        <p:cNvGrpSpPr/>
        <p:nvPr/>
      </p:nvGrpSpPr>
      <p:grpSpPr>
        <a:xfrm>
          <a:off x="0" y="0"/>
          <a:ext cx="0" cy="0"/>
          <a:chOff x="0" y="0"/>
          <a:chExt cx="0" cy="0"/>
        </a:xfrm>
      </p:grpSpPr>
      <p:sp>
        <p:nvSpPr>
          <p:cNvPr id="1188" name="Google Shape;1188;p149"/>
          <p:cNvSpPr txBox="1"/>
          <p:nvPr>
            <p:ph type="title"/>
          </p:nvPr>
        </p:nvSpPr>
        <p:spPr>
          <a:xfrm>
            <a:off x="47135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ial"/>
                <a:ea typeface="Arial"/>
                <a:cs typeface="Arial"/>
                <a:sym typeface="Arial"/>
              </a:rPr>
              <a:t>Sample Report Highlights</a:t>
            </a:r>
            <a:endParaRPr>
              <a:latin typeface="Arial"/>
              <a:ea typeface="Arial"/>
              <a:cs typeface="Arial"/>
              <a:sym typeface="Arial"/>
            </a:endParaRPr>
          </a:p>
        </p:txBody>
      </p:sp>
      <p:sp>
        <p:nvSpPr>
          <p:cNvPr id="1189" name="Google Shape;1189;p149"/>
          <p:cNvSpPr txBox="1"/>
          <p:nvPr>
            <p:ph idx="1" type="body"/>
          </p:nvPr>
        </p:nvSpPr>
        <p:spPr>
          <a:xfrm>
            <a:off x="134900" y="1006425"/>
            <a:ext cx="8902500" cy="6462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b="1" lang="en-US" sz="2600">
                <a:latin typeface="Arial"/>
                <a:ea typeface="Arial"/>
                <a:cs typeface="Arial"/>
                <a:sym typeface="Arial"/>
              </a:rPr>
              <a:t>Scale Details of</a:t>
            </a:r>
            <a:r>
              <a:rPr b="1" lang="en-US" sz="2600">
                <a:latin typeface="Arial"/>
                <a:ea typeface="Arial"/>
                <a:cs typeface="Arial"/>
                <a:sym typeface="Arial"/>
              </a:rPr>
              <a:t> Full Scale Score Groupings</a:t>
            </a:r>
            <a:endParaRPr b="1" sz="2600">
              <a:latin typeface="Arial"/>
              <a:ea typeface="Arial"/>
              <a:cs typeface="Arial"/>
              <a:sym typeface="Arial"/>
            </a:endParaRPr>
          </a:p>
          <a:p>
            <a:pPr indent="0" lvl="0" marL="457200" rtl="0" algn="l">
              <a:spcBef>
                <a:spcPts val="640"/>
              </a:spcBef>
              <a:spcAft>
                <a:spcPts val="1000"/>
              </a:spcAft>
              <a:buNone/>
            </a:pPr>
            <a:r>
              <a:t/>
            </a:r>
            <a:endParaRPr sz="2400">
              <a:latin typeface="Arial"/>
              <a:ea typeface="Arial"/>
              <a:cs typeface="Arial"/>
              <a:sym typeface="Arial"/>
            </a:endParaRPr>
          </a:p>
        </p:txBody>
      </p:sp>
      <p:pic>
        <p:nvPicPr>
          <p:cNvPr id="1190" name="Google Shape;1190;p149"/>
          <p:cNvPicPr preferRelativeResize="0"/>
          <p:nvPr/>
        </p:nvPicPr>
        <p:blipFill>
          <a:blip r:embed="rId3">
            <a:alphaModFix/>
          </a:blip>
          <a:stretch>
            <a:fillRect/>
          </a:stretch>
        </p:blipFill>
        <p:spPr>
          <a:xfrm>
            <a:off x="471350" y="954075"/>
            <a:ext cx="8229601" cy="263275"/>
          </a:xfrm>
          <a:prstGeom prst="rect">
            <a:avLst/>
          </a:prstGeom>
          <a:noFill/>
          <a:ln>
            <a:noFill/>
          </a:ln>
        </p:spPr>
      </p:pic>
      <p:pic>
        <p:nvPicPr>
          <p:cNvPr id="1191" name="Google Shape;1191;p149"/>
          <p:cNvPicPr preferRelativeResize="0"/>
          <p:nvPr>
            <p:ph idx="1" type="body"/>
          </p:nvPr>
        </p:nvPicPr>
        <p:blipFill rotWithShape="1">
          <a:blip r:embed="rId4">
            <a:alphaModFix/>
          </a:blip>
          <a:srcRect b="0" l="0" r="0" t="0"/>
          <a:stretch/>
        </p:blipFill>
        <p:spPr>
          <a:xfrm>
            <a:off x="3726025" y="1877625"/>
            <a:ext cx="4543200" cy="897300"/>
          </a:xfrm>
          <a:prstGeom prst="rect">
            <a:avLst/>
          </a:prstGeom>
          <a:noFill/>
          <a:ln>
            <a:noFill/>
          </a:ln>
        </p:spPr>
      </p:pic>
      <p:sp>
        <p:nvSpPr>
          <p:cNvPr id="1192" name="Google Shape;1192;p149"/>
          <p:cNvSpPr txBox="1"/>
          <p:nvPr/>
        </p:nvSpPr>
        <p:spPr>
          <a:xfrm>
            <a:off x="0" y="1652625"/>
            <a:ext cx="3107700" cy="134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160">
                <a:solidFill>
                  <a:schemeClr val="dk1"/>
                </a:solidFill>
              </a:rPr>
              <a:t> </a:t>
            </a:r>
            <a:r>
              <a:rPr b="1" lang="en-US" sz="2430">
                <a:solidFill>
                  <a:schemeClr val="dk1"/>
                </a:solidFill>
              </a:rPr>
              <a:t>Aggregate Profile  </a:t>
            </a:r>
            <a:r>
              <a:rPr lang="en-US" sz="2400">
                <a:solidFill>
                  <a:schemeClr val="dk1"/>
                </a:solidFill>
              </a:rPr>
              <a:t>shows no change</a:t>
            </a:r>
            <a:endParaRPr sz="2400"/>
          </a:p>
        </p:txBody>
      </p:sp>
      <p:sp>
        <p:nvSpPr>
          <p:cNvPr id="1193" name="Google Shape;1193;p149"/>
          <p:cNvSpPr txBox="1"/>
          <p:nvPr/>
        </p:nvSpPr>
        <p:spPr>
          <a:xfrm>
            <a:off x="53850" y="3043613"/>
            <a:ext cx="3000000" cy="353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30">
                <a:solidFill>
                  <a:schemeClr val="dk1"/>
                </a:solidFill>
              </a:rPr>
              <a:t>Profile Contrast  </a:t>
            </a:r>
            <a:r>
              <a:rPr lang="en-US" sz="2400">
                <a:solidFill>
                  <a:schemeClr val="dk1"/>
                </a:solidFill>
              </a:rPr>
              <a:t>shows how each subgroup did in fact change (but these changes were in opposite directions and so cancelled each other out in the aggregate mean</a:t>
            </a:r>
            <a:endParaRPr sz="2400"/>
          </a:p>
        </p:txBody>
      </p:sp>
      <p:pic>
        <p:nvPicPr>
          <p:cNvPr id="1194" name="Google Shape;1194;p149"/>
          <p:cNvPicPr preferRelativeResize="0"/>
          <p:nvPr/>
        </p:nvPicPr>
        <p:blipFill>
          <a:blip r:embed="rId5">
            <a:alphaModFix/>
          </a:blip>
          <a:stretch>
            <a:fillRect/>
          </a:stretch>
        </p:blipFill>
        <p:spPr>
          <a:xfrm>
            <a:off x="3140125" y="3154025"/>
            <a:ext cx="5715000" cy="31432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8" name="Shape 1198"/>
        <p:cNvGrpSpPr/>
        <p:nvPr/>
      </p:nvGrpSpPr>
      <p:grpSpPr>
        <a:xfrm>
          <a:off x="0" y="0"/>
          <a:ext cx="0" cy="0"/>
          <a:chOff x="0" y="0"/>
          <a:chExt cx="0" cy="0"/>
        </a:xfrm>
      </p:grpSpPr>
      <p:pic>
        <p:nvPicPr>
          <p:cNvPr id="1199" name="Google Shape;1199;p150"/>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1200" name="Google Shape;1200;p150"/>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1201" name="Google Shape;1201;p150"/>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Brain Break</a:t>
            </a:r>
            <a:endParaRPr b="0" i="0" sz="4800" u="none" cap="none" strike="noStrike">
              <a:solidFill>
                <a:srgbClr val="2D5476"/>
              </a:solidFill>
              <a:latin typeface="Arial Black"/>
              <a:ea typeface="Arial Black"/>
              <a:cs typeface="Arial Black"/>
              <a:sym typeface="Arial Black"/>
            </a:endParaRPr>
          </a:p>
        </p:txBody>
      </p:sp>
      <p:pic>
        <p:nvPicPr>
          <p:cNvPr id="1202" name="Google Shape;1202;p150"/>
          <p:cNvPicPr preferRelativeResize="0"/>
          <p:nvPr/>
        </p:nvPicPr>
        <p:blipFill rotWithShape="1">
          <a:blip r:embed="rId5">
            <a:alphaModFix/>
          </a:blip>
          <a:srcRect b="0" l="0" r="0" t="0"/>
          <a:stretch/>
        </p:blipFill>
        <p:spPr>
          <a:xfrm>
            <a:off x="0" y="0"/>
            <a:ext cx="1813676" cy="1276925"/>
          </a:xfrm>
          <a:prstGeom prst="rect">
            <a:avLst/>
          </a:prstGeom>
          <a:noFill/>
          <a:ln>
            <a:noFill/>
          </a:ln>
        </p:spPr>
      </p:pic>
      <p:pic>
        <p:nvPicPr>
          <p:cNvPr descr="EDS, an HP Company 'Cat Herders'" id="1203" name="Google Shape;1203;p150" title="EDS, an HP Company 'Cat Herders'">
            <a:hlinkClick r:id="rId6"/>
          </p:cNvPr>
          <p:cNvPicPr preferRelativeResize="0"/>
          <p:nvPr/>
        </p:nvPicPr>
        <p:blipFill>
          <a:blip r:embed="rId7">
            <a:alphaModFix/>
          </a:blip>
          <a:stretch>
            <a:fillRect/>
          </a:stretch>
        </p:blipFill>
        <p:spPr>
          <a:xfrm>
            <a:off x="2286000" y="2707873"/>
            <a:ext cx="4572000" cy="3429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7" name="Shape 1207"/>
        <p:cNvGrpSpPr/>
        <p:nvPr/>
      </p:nvGrpSpPr>
      <p:grpSpPr>
        <a:xfrm>
          <a:off x="0" y="0"/>
          <a:ext cx="0" cy="0"/>
          <a:chOff x="0" y="0"/>
          <a:chExt cx="0" cy="0"/>
        </a:xfrm>
      </p:grpSpPr>
      <p:pic>
        <p:nvPicPr>
          <p:cNvPr id="1208" name="Google Shape;1208;p151"/>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1209" name="Google Shape;1209;p151"/>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1210" name="Google Shape;1210;p151"/>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Best Practices</a:t>
            </a:r>
            <a:endParaRPr b="0" i="0" sz="4800" u="none" cap="none" strike="noStrike">
              <a:solidFill>
                <a:srgbClr val="2D5476"/>
              </a:solidFill>
              <a:latin typeface="Arial Black"/>
              <a:ea typeface="Arial Black"/>
              <a:cs typeface="Arial Black"/>
              <a:sym typeface="Arial Black"/>
            </a:endParaRPr>
          </a:p>
        </p:txBody>
      </p:sp>
      <p:sp>
        <p:nvSpPr>
          <p:cNvPr id="1211" name="Google Shape;1211;p151"/>
          <p:cNvSpPr txBox="1"/>
          <p:nvPr/>
        </p:nvSpPr>
        <p:spPr>
          <a:xfrm>
            <a:off x="869050" y="2871850"/>
            <a:ext cx="73587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Approaches and Strategies for Designing Assessments with the BEVI</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1212" name="Google Shape;1212;p151"/>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92" name="Shape 492"/>
        <p:cNvGrpSpPr/>
        <p:nvPr/>
      </p:nvGrpSpPr>
      <p:grpSpPr>
        <a:xfrm>
          <a:off x="0" y="0"/>
          <a:ext cx="0" cy="0"/>
          <a:chOff x="0" y="0"/>
          <a:chExt cx="0" cy="0"/>
        </a:xfrm>
      </p:grpSpPr>
      <p:pic>
        <p:nvPicPr>
          <p:cNvPr id="493" name="Google Shape;493;p80"/>
          <p:cNvPicPr preferRelativeResize="0"/>
          <p:nvPr/>
        </p:nvPicPr>
        <p:blipFill>
          <a:blip r:embed="rId3">
            <a:alphaModFix/>
          </a:blip>
          <a:stretch>
            <a:fillRect/>
          </a:stretch>
        </p:blipFill>
        <p:spPr>
          <a:xfrm>
            <a:off x="707938" y="1066900"/>
            <a:ext cx="7681074" cy="3976875"/>
          </a:xfrm>
          <a:prstGeom prst="rect">
            <a:avLst/>
          </a:prstGeom>
          <a:noFill/>
          <a:ln>
            <a:noFill/>
          </a:ln>
        </p:spPr>
      </p:pic>
      <p:sp>
        <p:nvSpPr>
          <p:cNvPr id="494" name="Google Shape;494;p80"/>
          <p:cNvSpPr txBox="1"/>
          <p:nvPr>
            <p:ph type="title"/>
          </p:nvPr>
        </p:nvSpPr>
        <p:spPr>
          <a:xfrm>
            <a:off x="196825" y="132825"/>
            <a:ext cx="8703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4200"/>
              <a:t>Beliefs, Events, &amp; Values Inventory</a:t>
            </a:r>
            <a:endParaRPr sz="4200"/>
          </a:p>
        </p:txBody>
      </p:sp>
      <p:sp>
        <p:nvSpPr>
          <p:cNvPr id="495" name="Google Shape;495;p80"/>
          <p:cNvSpPr txBox="1"/>
          <p:nvPr/>
        </p:nvSpPr>
        <p:spPr>
          <a:xfrm>
            <a:off x="547950" y="4398625"/>
            <a:ext cx="8048100" cy="2602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US" sz="3600">
                <a:solidFill>
                  <a:schemeClr val="dk1"/>
                </a:solidFill>
              </a:rPr>
              <a:t>The BEVI shows us how</a:t>
            </a:r>
            <a:endParaRPr sz="3600">
              <a:solidFill>
                <a:schemeClr val="dk1"/>
              </a:solidFill>
            </a:endParaRPr>
          </a:p>
          <a:p>
            <a:pPr indent="0" lvl="0" marL="0" rtl="0" algn="ctr">
              <a:lnSpc>
                <a:spcPct val="90000"/>
              </a:lnSpc>
              <a:spcBef>
                <a:spcPts val="1000"/>
              </a:spcBef>
              <a:spcAft>
                <a:spcPts val="0"/>
              </a:spcAft>
              <a:buNone/>
            </a:pPr>
            <a:r>
              <a:rPr lang="en-US" sz="3600">
                <a:solidFill>
                  <a:schemeClr val="dk1"/>
                </a:solidFill>
              </a:rPr>
              <a:t>GROUPS of people </a:t>
            </a:r>
            <a:endParaRPr sz="3600">
              <a:solidFill>
                <a:schemeClr val="dk1"/>
              </a:solidFill>
            </a:endParaRPr>
          </a:p>
          <a:p>
            <a:pPr indent="0" lvl="0" marL="0" rtl="0" algn="ctr">
              <a:lnSpc>
                <a:spcPct val="90000"/>
              </a:lnSpc>
              <a:spcBef>
                <a:spcPts val="1000"/>
              </a:spcBef>
              <a:spcAft>
                <a:spcPts val="0"/>
              </a:spcAft>
              <a:buNone/>
            </a:pPr>
            <a:r>
              <a:rPr lang="en-US" sz="3600">
                <a:solidFill>
                  <a:schemeClr val="dk1"/>
                </a:solidFill>
              </a:rPr>
              <a:t>are SIMILAR and DIFFERENT</a:t>
            </a:r>
            <a:endParaRPr sz="3600">
              <a:solidFill>
                <a:schemeClr val="dk1"/>
              </a:solidFill>
            </a:endParaRPr>
          </a:p>
          <a:p>
            <a:pPr indent="0" lvl="0" marL="0" rtl="0" algn="l">
              <a:lnSpc>
                <a:spcPct val="90000"/>
              </a:lnSpc>
              <a:spcBef>
                <a:spcPts val="1000"/>
              </a:spcBef>
              <a:spcAft>
                <a:spcPts val="0"/>
              </a:spcAft>
              <a:buNone/>
            </a:pPr>
            <a:r>
              <a:t/>
            </a:r>
            <a:endParaRPr sz="2800">
              <a:solidFill>
                <a:schemeClr val="dk1"/>
              </a:solidFill>
            </a:endParaRPr>
          </a:p>
        </p:txBody>
      </p:sp>
      <p:pic>
        <p:nvPicPr>
          <p:cNvPr id="496" name="Google Shape;496;p80"/>
          <p:cNvPicPr preferRelativeResize="0"/>
          <p:nvPr/>
        </p:nvPicPr>
        <p:blipFill>
          <a:blip r:embed="rId4">
            <a:alphaModFix/>
          </a:blip>
          <a:stretch>
            <a:fillRect/>
          </a:stretch>
        </p:blipFill>
        <p:spPr>
          <a:xfrm>
            <a:off x="457200" y="1012550"/>
            <a:ext cx="8229601" cy="2632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17" name="Shape 1217"/>
        <p:cNvGrpSpPr/>
        <p:nvPr/>
      </p:nvGrpSpPr>
      <p:grpSpPr>
        <a:xfrm>
          <a:off x="0" y="0"/>
          <a:ext cx="0" cy="0"/>
          <a:chOff x="0" y="0"/>
          <a:chExt cx="0" cy="0"/>
        </a:xfrm>
      </p:grpSpPr>
      <p:sp>
        <p:nvSpPr>
          <p:cNvPr id="1218" name="Google Shape;1218;p152"/>
          <p:cNvSpPr txBox="1"/>
          <p:nvPr>
            <p:ph idx="1" type="body"/>
          </p:nvPr>
        </p:nvSpPr>
        <p:spPr>
          <a:xfrm>
            <a:off x="462875" y="327100"/>
            <a:ext cx="8229600" cy="9840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en-US" sz="4400">
                <a:latin typeface="Arial"/>
                <a:ea typeface="Arial"/>
                <a:cs typeface="Arial"/>
                <a:sym typeface="Arial"/>
              </a:rPr>
              <a:t>Consider your System Logic</a:t>
            </a:r>
            <a:endParaRPr b="1" sz="4400">
              <a:latin typeface="Arial"/>
              <a:ea typeface="Arial"/>
              <a:cs typeface="Arial"/>
              <a:sym typeface="Arial"/>
            </a:endParaRPr>
          </a:p>
        </p:txBody>
      </p:sp>
      <p:pic>
        <p:nvPicPr>
          <p:cNvPr id="1219" name="Google Shape;1219;p152"/>
          <p:cNvPicPr preferRelativeResize="0"/>
          <p:nvPr/>
        </p:nvPicPr>
        <p:blipFill rotWithShape="1">
          <a:blip r:embed="rId3">
            <a:alphaModFix/>
          </a:blip>
          <a:srcRect b="0" l="4383" r="2341" t="13262"/>
          <a:stretch/>
        </p:blipFill>
        <p:spPr>
          <a:xfrm>
            <a:off x="71600" y="1744025"/>
            <a:ext cx="9012151" cy="4934500"/>
          </a:xfrm>
          <a:prstGeom prst="rect">
            <a:avLst/>
          </a:prstGeom>
          <a:noFill/>
          <a:ln>
            <a:noFill/>
          </a:ln>
        </p:spPr>
      </p:pic>
      <p:pic>
        <p:nvPicPr>
          <p:cNvPr id="1220" name="Google Shape;1220;p152"/>
          <p:cNvPicPr preferRelativeResize="0"/>
          <p:nvPr/>
        </p:nvPicPr>
        <p:blipFill>
          <a:blip r:embed="rId4">
            <a:alphaModFix/>
          </a:blip>
          <a:stretch>
            <a:fillRect/>
          </a:stretch>
        </p:blipFill>
        <p:spPr>
          <a:xfrm>
            <a:off x="457188" y="1199700"/>
            <a:ext cx="8229601" cy="2632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25" name="Shape 1225"/>
        <p:cNvGrpSpPr/>
        <p:nvPr/>
      </p:nvGrpSpPr>
      <p:grpSpPr>
        <a:xfrm>
          <a:off x="0" y="0"/>
          <a:ext cx="0" cy="0"/>
          <a:chOff x="0" y="0"/>
          <a:chExt cx="0" cy="0"/>
        </a:xfrm>
      </p:grpSpPr>
      <p:sp>
        <p:nvSpPr>
          <p:cNvPr id="1226" name="Google Shape;1226;p153"/>
          <p:cNvSpPr/>
          <p:nvPr/>
        </p:nvSpPr>
        <p:spPr>
          <a:xfrm>
            <a:off x="132250" y="215150"/>
            <a:ext cx="8870100" cy="1938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400"/>
              <a:buFont typeface="Arial"/>
              <a:buNone/>
            </a:pPr>
            <a:r>
              <a:t/>
            </a:r>
            <a:endParaRPr b="1" i="0" sz="2400" u="none" cap="none" strike="noStrike">
              <a:solidFill>
                <a:srgbClr val="000000"/>
              </a:solidFill>
              <a:latin typeface="Arial"/>
              <a:ea typeface="Arial"/>
              <a:cs typeface="Arial"/>
              <a:sym typeface="Arial"/>
            </a:endParaRPr>
          </a:p>
          <a:p>
            <a:pPr indent="0" lvl="0" marL="0" marR="0" rtl="0" algn="ctr">
              <a:spcBef>
                <a:spcPts val="0"/>
              </a:spcBef>
              <a:spcAft>
                <a:spcPts val="0"/>
              </a:spcAft>
              <a:buClr>
                <a:srgbClr val="000000"/>
              </a:buClr>
              <a:buSzPts val="2400"/>
              <a:buFont typeface="Arial"/>
              <a:buNone/>
            </a:pPr>
            <a:r>
              <a:rPr b="1" i="0" lang="en-US" sz="3600" cap="none" strike="noStrike"/>
              <a:t> Recommendations for Collaborative Success</a:t>
            </a:r>
            <a:endParaRPr b="1" i="0" sz="3600" cap="none" strike="noStrike"/>
          </a:p>
          <a:p>
            <a:pPr indent="0" lvl="0" marL="0" marR="0" rtl="0" algn="ctr">
              <a:spcBef>
                <a:spcPts val="0"/>
              </a:spcBef>
              <a:spcAft>
                <a:spcPts val="0"/>
              </a:spcAft>
              <a:buClr>
                <a:srgbClr val="000000"/>
              </a:buClr>
              <a:buSzPts val="2400"/>
              <a:buFont typeface="Arial"/>
              <a:buNone/>
            </a:pPr>
            <a:r>
              <a:t/>
            </a:r>
            <a:endParaRPr b="1" sz="1200"/>
          </a:p>
          <a:p>
            <a:pPr indent="0" lvl="0" marL="0" marR="0" rtl="0" algn="ctr">
              <a:spcBef>
                <a:spcPts val="0"/>
              </a:spcBef>
              <a:spcAft>
                <a:spcPts val="0"/>
              </a:spcAft>
              <a:buClr>
                <a:srgbClr val="FFFFFF"/>
              </a:buClr>
              <a:buSzPts val="1600"/>
              <a:buFont typeface="Arial"/>
              <a:buNone/>
            </a:pPr>
            <a:r>
              <a:rPr b="1" i="0" lang="en-US" sz="1600" u="sng" cap="none" strike="noStrike">
                <a:solidFill>
                  <a:schemeClr val="hlink"/>
                </a:solidFill>
                <a:latin typeface="Arial"/>
                <a:ea typeface="Arial"/>
                <a:cs typeface="Arial"/>
                <a:sym typeface="Arial"/>
                <a:hlinkClick r:id="rId3"/>
              </a:rPr>
              <a:t>http://oia.osu.edu/presentations/2566-international-program-evaluation-the-power-of-collaboration.html</a:t>
            </a:r>
            <a:r>
              <a:rPr b="1" i="0" lang="en-US" sz="1600" u="none" cap="none" strike="noStrike">
                <a:latin typeface="Arial"/>
                <a:ea typeface="Arial"/>
                <a:cs typeface="Arial"/>
                <a:sym typeface="Arial"/>
              </a:rPr>
              <a:t>  </a:t>
            </a:r>
            <a:endParaRPr/>
          </a:p>
        </p:txBody>
      </p:sp>
      <p:pic>
        <p:nvPicPr>
          <p:cNvPr id="1227" name="Google Shape;1227;p153"/>
          <p:cNvPicPr preferRelativeResize="0"/>
          <p:nvPr/>
        </p:nvPicPr>
        <p:blipFill rotWithShape="1">
          <a:blip r:embed="rId4">
            <a:alphaModFix/>
          </a:blip>
          <a:srcRect b="0" l="0" r="0" t="0"/>
          <a:stretch/>
        </p:blipFill>
        <p:spPr>
          <a:xfrm>
            <a:off x="46575" y="2598175"/>
            <a:ext cx="9041449" cy="3388650"/>
          </a:xfrm>
          <a:prstGeom prst="rect">
            <a:avLst/>
          </a:prstGeom>
          <a:noFill/>
          <a:ln>
            <a:noFill/>
          </a:ln>
        </p:spPr>
      </p:pic>
      <p:pic>
        <p:nvPicPr>
          <p:cNvPr id="1228" name="Google Shape;1228;p153"/>
          <p:cNvPicPr preferRelativeResize="0"/>
          <p:nvPr/>
        </p:nvPicPr>
        <p:blipFill>
          <a:blip r:embed="rId5">
            <a:alphaModFix/>
          </a:blip>
          <a:stretch>
            <a:fillRect/>
          </a:stretch>
        </p:blipFill>
        <p:spPr>
          <a:xfrm>
            <a:off x="-172200" y="5986825"/>
            <a:ext cx="9603226" cy="1235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33" name="Shape 1233"/>
        <p:cNvGrpSpPr/>
        <p:nvPr/>
      </p:nvGrpSpPr>
      <p:grpSpPr>
        <a:xfrm>
          <a:off x="0" y="0"/>
          <a:ext cx="0" cy="0"/>
          <a:chOff x="0" y="0"/>
          <a:chExt cx="0" cy="0"/>
        </a:xfrm>
      </p:grpSpPr>
      <p:sp>
        <p:nvSpPr>
          <p:cNvPr id="1234" name="Google Shape;1234;p154"/>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Tips on Administering the BEVI</a:t>
            </a:r>
            <a:endParaRPr b="1"/>
          </a:p>
        </p:txBody>
      </p:sp>
      <p:sp>
        <p:nvSpPr>
          <p:cNvPr id="1235" name="Google Shape;1235;p154"/>
          <p:cNvSpPr txBox="1"/>
          <p:nvPr>
            <p:ph idx="1" type="body"/>
          </p:nvPr>
        </p:nvSpPr>
        <p:spPr>
          <a:xfrm>
            <a:off x="457200" y="1300225"/>
            <a:ext cx="8229600" cy="4857600"/>
          </a:xfrm>
          <a:prstGeom prst="rect">
            <a:avLst/>
          </a:prstGeom>
        </p:spPr>
        <p:txBody>
          <a:bodyPr anchorCtr="0" anchor="t" bIns="91425" lIns="91425" spcFirstLastPara="1" rIns="91425" wrap="square" tIns="91425">
            <a:noAutofit/>
          </a:bodyPr>
          <a:lstStyle/>
          <a:p>
            <a:pPr indent="-419100" lvl="0" marL="457200" rtl="0" algn="l">
              <a:spcBef>
                <a:spcPts val="640"/>
              </a:spcBef>
              <a:spcAft>
                <a:spcPts val="0"/>
              </a:spcAft>
              <a:buSzPts val="3000"/>
              <a:buChar char="•"/>
            </a:pPr>
            <a:r>
              <a:rPr lang="en-US" sz="3000"/>
              <a:t>Plan ahead (think about timing)</a:t>
            </a:r>
            <a:endParaRPr sz="3000"/>
          </a:p>
          <a:p>
            <a:pPr indent="-419100" lvl="0" marL="457200" rtl="0" algn="l">
              <a:spcBef>
                <a:spcPts val="0"/>
              </a:spcBef>
              <a:spcAft>
                <a:spcPts val="0"/>
              </a:spcAft>
              <a:buSzPts val="3000"/>
              <a:buChar char="•"/>
            </a:pPr>
            <a:r>
              <a:rPr lang="en-US" sz="3000"/>
              <a:t>Provide brief description and usage for information (see one page blurb for students)</a:t>
            </a:r>
            <a:endParaRPr sz="3000"/>
          </a:p>
          <a:p>
            <a:pPr indent="-419100" lvl="0" marL="457200" rtl="0" algn="l">
              <a:spcBef>
                <a:spcPts val="0"/>
              </a:spcBef>
              <a:spcAft>
                <a:spcPts val="0"/>
              </a:spcAft>
              <a:buSzPts val="3000"/>
              <a:buChar char="•"/>
            </a:pPr>
            <a:r>
              <a:rPr lang="en-US" sz="3000"/>
              <a:t>Try to anticipate future groups</a:t>
            </a:r>
            <a:endParaRPr sz="3000"/>
          </a:p>
          <a:p>
            <a:pPr indent="-419100" lvl="0" marL="457200" rtl="0" algn="l">
              <a:spcBef>
                <a:spcPts val="0"/>
              </a:spcBef>
              <a:spcAft>
                <a:spcPts val="0"/>
              </a:spcAft>
              <a:buSzPts val="3000"/>
              <a:buChar char="•"/>
            </a:pPr>
            <a:r>
              <a:rPr lang="en-US" sz="3000"/>
              <a:t>Debrief in person when you can</a:t>
            </a:r>
            <a:endParaRPr sz="3000"/>
          </a:p>
          <a:p>
            <a:pPr indent="-419100" lvl="0" marL="457200" rtl="0" algn="l">
              <a:spcBef>
                <a:spcPts val="0"/>
              </a:spcBef>
              <a:spcAft>
                <a:spcPts val="0"/>
              </a:spcAft>
              <a:buSzPts val="3000"/>
              <a:buChar char="•"/>
            </a:pPr>
            <a:r>
              <a:rPr lang="en-US" sz="3000"/>
              <a:t>Make sure your group knows what the BEVI is and why you are using it</a:t>
            </a:r>
            <a:endParaRPr sz="3000"/>
          </a:p>
          <a:p>
            <a:pPr indent="-419100" lvl="0" marL="457200" rtl="0" algn="l">
              <a:spcBef>
                <a:spcPts val="0"/>
              </a:spcBef>
              <a:spcAft>
                <a:spcPts val="0"/>
              </a:spcAft>
              <a:buSzPts val="3000"/>
              <a:buChar char="•"/>
            </a:pPr>
            <a:r>
              <a:rPr lang="en-US" sz="3000"/>
              <a:t>Keep passwords secure</a:t>
            </a:r>
            <a:endParaRPr sz="3000"/>
          </a:p>
          <a:p>
            <a:pPr indent="-419100" lvl="0" marL="457200" rtl="0" algn="l">
              <a:spcBef>
                <a:spcPts val="0"/>
              </a:spcBef>
              <a:spcAft>
                <a:spcPts val="0"/>
              </a:spcAft>
              <a:buSzPts val="3000"/>
              <a:buChar char="•"/>
            </a:pPr>
            <a:r>
              <a:rPr lang="en-US" sz="3000"/>
              <a:t>Identify what use the data will have         </a:t>
            </a:r>
            <a:r>
              <a:rPr i="1" lang="en-US" sz="3000" u="sng"/>
              <a:t>before </a:t>
            </a:r>
            <a:r>
              <a:rPr lang="en-US" sz="3000"/>
              <a:t>you deploy the instrument</a:t>
            </a:r>
            <a:endParaRPr sz="3000"/>
          </a:p>
          <a:p>
            <a:pPr indent="-419100" lvl="0" marL="457200" rtl="0" algn="l">
              <a:spcBef>
                <a:spcPts val="0"/>
              </a:spcBef>
              <a:spcAft>
                <a:spcPts val="0"/>
              </a:spcAft>
              <a:buSzPts val="3000"/>
              <a:buChar char="•"/>
            </a:pPr>
            <a:r>
              <a:rPr lang="en-US" sz="3000"/>
              <a:t>Contact us (BEVI specialists) with questions</a:t>
            </a:r>
            <a:endParaRPr sz="3000"/>
          </a:p>
          <a:p>
            <a:pPr indent="0" lvl="0" marL="0" rtl="0" algn="l">
              <a:spcBef>
                <a:spcPts val="640"/>
              </a:spcBef>
              <a:spcAft>
                <a:spcPts val="0"/>
              </a:spcAft>
              <a:buNone/>
            </a:pPr>
            <a:r>
              <a:t/>
            </a:r>
            <a:endParaRPr/>
          </a:p>
        </p:txBody>
      </p:sp>
      <p:pic>
        <p:nvPicPr>
          <p:cNvPr id="1236" name="Google Shape;1236;p154"/>
          <p:cNvPicPr preferRelativeResize="0"/>
          <p:nvPr/>
        </p:nvPicPr>
        <p:blipFill>
          <a:blip r:embed="rId3">
            <a:alphaModFix/>
          </a:blip>
          <a:stretch>
            <a:fillRect/>
          </a:stretch>
        </p:blipFill>
        <p:spPr>
          <a:xfrm>
            <a:off x="6862675" y="4569725"/>
            <a:ext cx="2003596" cy="1362350"/>
          </a:xfrm>
          <a:prstGeom prst="rect">
            <a:avLst/>
          </a:prstGeom>
          <a:noFill/>
          <a:ln>
            <a:noFill/>
          </a:ln>
        </p:spPr>
      </p:pic>
      <p:pic>
        <p:nvPicPr>
          <p:cNvPr id="1237" name="Google Shape;1237;p154"/>
          <p:cNvPicPr preferRelativeResize="0"/>
          <p:nvPr/>
        </p:nvPicPr>
        <p:blipFill>
          <a:blip r:embed="rId4">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42" name="Shape 1242"/>
        <p:cNvGrpSpPr/>
        <p:nvPr/>
      </p:nvGrpSpPr>
      <p:grpSpPr>
        <a:xfrm>
          <a:off x="0" y="0"/>
          <a:ext cx="0" cy="0"/>
          <a:chOff x="0" y="0"/>
          <a:chExt cx="0" cy="0"/>
        </a:xfrm>
      </p:grpSpPr>
      <p:sp>
        <p:nvSpPr>
          <p:cNvPr id="1243" name="Google Shape;1243;p155"/>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t>Tips on Language to Use in Debrief</a:t>
            </a:r>
            <a:endParaRPr b="1"/>
          </a:p>
        </p:txBody>
      </p:sp>
      <p:sp>
        <p:nvSpPr>
          <p:cNvPr id="1244" name="Google Shape;1244;p155"/>
          <p:cNvSpPr txBox="1"/>
          <p:nvPr>
            <p:ph idx="1" type="body"/>
          </p:nvPr>
        </p:nvSpPr>
        <p:spPr>
          <a:xfrm>
            <a:off x="457200" y="1300225"/>
            <a:ext cx="8229600" cy="4857600"/>
          </a:xfrm>
          <a:prstGeom prst="rect">
            <a:avLst/>
          </a:prstGeom>
        </p:spPr>
        <p:txBody>
          <a:bodyPr anchorCtr="0" anchor="t" bIns="91425" lIns="91425" spcFirstLastPara="1" rIns="91425" wrap="square" tIns="91425">
            <a:noAutofit/>
          </a:bodyPr>
          <a:lstStyle/>
          <a:p>
            <a:pPr indent="-419100" lvl="0" marL="457200" rtl="0" algn="l">
              <a:spcBef>
                <a:spcPts val="640"/>
              </a:spcBef>
              <a:spcAft>
                <a:spcPts val="0"/>
              </a:spcAft>
              <a:buSzPts val="3000"/>
              <a:buChar char="•"/>
            </a:pPr>
            <a:r>
              <a:rPr lang="en-US" sz="3000"/>
              <a:t>Keep language neutral</a:t>
            </a:r>
            <a:endParaRPr sz="3000"/>
          </a:p>
          <a:p>
            <a:pPr indent="-419100" lvl="0" marL="457200" rtl="0" algn="l">
              <a:spcBef>
                <a:spcPts val="0"/>
              </a:spcBef>
              <a:spcAft>
                <a:spcPts val="0"/>
              </a:spcAft>
              <a:buSzPts val="3000"/>
              <a:buChar char="•"/>
            </a:pPr>
            <a:r>
              <a:rPr lang="en-US" sz="3000"/>
              <a:t>Be transparent, make connections between learning objectives and BEVI scales</a:t>
            </a:r>
            <a:endParaRPr sz="3000"/>
          </a:p>
          <a:p>
            <a:pPr indent="-419100" lvl="0" marL="457200" rtl="0" algn="l">
              <a:spcBef>
                <a:spcPts val="0"/>
              </a:spcBef>
              <a:spcAft>
                <a:spcPts val="0"/>
              </a:spcAft>
              <a:buSzPts val="3000"/>
              <a:buChar char="•"/>
            </a:pPr>
            <a:r>
              <a:rPr lang="en-US" sz="3000"/>
              <a:t>Avoid singling out one subgroup as the dysfunctional or ideal group</a:t>
            </a:r>
            <a:endParaRPr sz="3000"/>
          </a:p>
          <a:p>
            <a:pPr indent="-419100" lvl="0" marL="457200" rtl="0" algn="l">
              <a:spcBef>
                <a:spcPts val="0"/>
              </a:spcBef>
              <a:spcAft>
                <a:spcPts val="0"/>
              </a:spcAft>
              <a:buSzPts val="3000"/>
              <a:buChar char="•"/>
            </a:pPr>
            <a:r>
              <a:rPr lang="en-US" sz="3000"/>
              <a:t>Using “optimal” as keyword to indicate greater likelihood of success of learning</a:t>
            </a:r>
            <a:endParaRPr sz="3000"/>
          </a:p>
          <a:p>
            <a:pPr indent="-419100" lvl="0" marL="457200" rtl="0" algn="l">
              <a:spcBef>
                <a:spcPts val="0"/>
              </a:spcBef>
              <a:spcAft>
                <a:spcPts val="0"/>
              </a:spcAft>
              <a:buSzPts val="3000"/>
              <a:buChar char="•"/>
            </a:pPr>
            <a:r>
              <a:rPr lang="en-US" sz="3000"/>
              <a:t>Avoid defensive response, listen to participants, help them reframe</a:t>
            </a:r>
            <a:endParaRPr sz="3000"/>
          </a:p>
          <a:p>
            <a:pPr indent="-419100" lvl="0" marL="457200" rtl="0" algn="l">
              <a:spcBef>
                <a:spcPts val="0"/>
              </a:spcBef>
              <a:spcAft>
                <a:spcPts val="0"/>
              </a:spcAft>
              <a:buSzPts val="3000"/>
              <a:buChar char="•"/>
            </a:pPr>
            <a:r>
              <a:rPr lang="en-US" sz="3000"/>
              <a:t>When you don’t know, get back to them</a:t>
            </a:r>
            <a:endParaRPr sz="3000"/>
          </a:p>
          <a:p>
            <a:pPr indent="0" lvl="0" marL="0" rtl="0" algn="l">
              <a:spcBef>
                <a:spcPts val="640"/>
              </a:spcBef>
              <a:spcAft>
                <a:spcPts val="0"/>
              </a:spcAft>
              <a:buNone/>
            </a:pPr>
            <a:r>
              <a:t/>
            </a:r>
            <a:endParaRPr/>
          </a:p>
        </p:txBody>
      </p:sp>
      <p:pic>
        <p:nvPicPr>
          <p:cNvPr id="1245" name="Google Shape;1245;p155"/>
          <p:cNvPicPr preferRelativeResize="0"/>
          <p:nvPr/>
        </p:nvPicPr>
        <p:blipFill>
          <a:blip r:embed="rId3">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9" name="Shape 1249"/>
        <p:cNvGrpSpPr/>
        <p:nvPr/>
      </p:nvGrpSpPr>
      <p:grpSpPr>
        <a:xfrm>
          <a:off x="0" y="0"/>
          <a:ext cx="0" cy="0"/>
          <a:chOff x="0" y="0"/>
          <a:chExt cx="0" cy="0"/>
        </a:xfrm>
      </p:grpSpPr>
      <p:pic>
        <p:nvPicPr>
          <p:cNvPr id="1250" name="Google Shape;1250;p156"/>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1251" name="Google Shape;1251;p156"/>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1252" name="Google Shape;1252;p156"/>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Administrator Access</a:t>
            </a:r>
            <a:endParaRPr b="0" i="0" sz="4800" u="none" cap="none" strike="noStrike">
              <a:solidFill>
                <a:srgbClr val="2D5476"/>
              </a:solidFill>
              <a:latin typeface="Arial Black"/>
              <a:ea typeface="Arial Black"/>
              <a:cs typeface="Arial Black"/>
              <a:sym typeface="Arial Black"/>
            </a:endParaRPr>
          </a:p>
        </p:txBody>
      </p:sp>
      <p:sp>
        <p:nvSpPr>
          <p:cNvPr id="1253" name="Google Shape;1253;p156"/>
          <p:cNvSpPr txBox="1"/>
          <p:nvPr/>
        </p:nvSpPr>
        <p:spPr>
          <a:xfrm>
            <a:off x="869050" y="2871850"/>
            <a:ext cx="73587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Navigating the Two </a:t>
            </a:r>
            <a:endParaRPr sz="3600">
              <a:solidFill>
                <a:srgbClr val="2D5476"/>
              </a:solidFill>
              <a:latin typeface="Arial Black"/>
              <a:ea typeface="Arial Black"/>
              <a:cs typeface="Arial Black"/>
              <a:sym typeface="Arial Black"/>
            </a:endParaRPr>
          </a:p>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BEVI Websites</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1254" name="Google Shape;1254;p156"/>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59" name="Shape 1259"/>
        <p:cNvGrpSpPr/>
        <p:nvPr/>
      </p:nvGrpSpPr>
      <p:grpSpPr>
        <a:xfrm>
          <a:off x="0" y="0"/>
          <a:ext cx="0" cy="0"/>
          <a:chOff x="0" y="0"/>
          <a:chExt cx="0" cy="0"/>
        </a:xfrm>
      </p:grpSpPr>
      <p:sp>
        <p:nvSpPr>
          <p:cNvPr id="1260" name="Google Shape;1260;p157"/>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4800">
                <a:latin typeface="Arial"/>
                <a:ea typeface="Arial"/>
                <a:cs typeface="Arial"/>
                <a:sym typeface="Arial"/>
              </a:rPr>
              <a:t>Informational</a:t>
            </a:r>
            <a:r>
              <a:rPr b="1" lang="en-US" sz="4800">
                <a:latin typeface="Arial"/>
                <a:ea typeface="Arial"/>
                <a:cs typeface="Arial"/>
                <a:sym typeface="Arial"/>
              </a:rPr>
              <a:t> Website</a:t>
            </a:r>
            <a:endParaRPr b="1" sz="4800">
              <a:latin typeface="Arial"/>
              <a:ea typeface="Arial"/>
              <a:cs typeface="Arial"/>
              <a:sym typeface="Arial"/>
            </a:endParaRPr>
          </a:p>
        </p:txBody>
      </p:sp>
      <p:pic>
        <p:nvPicPr>
          <p:cNvPr id="1261" name="Google Shape;1261;p157"/>
          <p:cNvPicPr preferRelativeResize="0"/>
          <p:nvPr/>
        </p:nvPicPr>
        <p:blipFill>
          <a:blip r:embed="rId3">
            <a:alphaModFix/>
          </a:blip>
          <a:stretch>
            <a:fillRect/>
          </a:stretch>
        </p:blipFill>
        <p:spPr>
          <a:xfrm>
            <a:off x="496275" y="1143000"/>
            <a:ext cx="8229601" cy="263275"/>
          </a:xfrm>
          <a:prstGeom prst="rect">
            <a:avLst/>
          </a:prstGeom>
          <a:noFill/>
          <a:ln>
            <a:noFill/>
          </a:ln>
        </p:spPr>
      </p:pic>
      <p:sp>
        <p:nvSpPr>
          <p:cNvPr id="1262" name="Google Shape;1262;p157"/>
          <p:cNvSpPr txBox="1"/>
          <p:nvPr/>
        </p:nvSpPr>
        <p:spPr>
          <a:xfrm>
            <a:off x="1725225" y="2551500"/>
            <a:ext cx="5771700" cy="34563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US" sz="3000"/>
              <a:t>Explore BEVI applications</a:t>
            </a:r>
            <a:endParaRPr sz="3000"/>
          </a:p>
          <a:p>
            <a:pPr indent="-419100" lvl="0" marL="457200" rtl="0" algn="l">
              <a:spcBef>
                <a:spcPts val="1000"/>
              </a:spcBef>
              <a:spcAft>
                <a:spcPts val="0"/>
              </a:spcAft>
              <a:buSzPts val="3000"/>
              <a:buChar char="●"/>
            </a:pPr>
            <a:r>
              <a:rPr lang="en-US" sz="3000"/>
              <a:t>See current features and pricing structures</a:t>
            </a:r>
            <a:endParaRPr sz="3000"/>
          </a:p>
          <a:p>
            <a:pPr indent="-419100" lvl="0" marL="457200" rtl="0" algn="l">
              <a:spcBef>
                <a:spcPts val="1000"/>
              </a:spcBef>
              <a:spcAft>
                <a:spcPts val="0"/>
              </a:spcAft>
              <a:buSzPts val="3000"/>
              <a:buChar char="●"/>
            </a:pPr>
            <a:r>
              <a:rPr lang="en-US" sz="3000"/>
              <a:t>Get contact information</a:t>
            </a:r>
            <a:endParaRPr sz="3000"/>
          </a:p>
          <a:p>
            <a:pPr indent="-419100" lvl="0" marL="457200" rtl="0" algn="l">
              <a:spcBef>
                <a:spcPts val="1000"/>
              </a:spcBef>
              <a:spcAft>
                <a:spcPts val="1000"/>
              </a:spcAft>
              <a:buSzPts val="3000"/>
              <a:buChar char="●"/>
            </a:pPr>
            <a:r>
              <a:rPr lang="en-US" sz="3000"/>
              <a:t>Find resources (e.g., manual, FAQ) and publications</a:t>
            </a:r>
            <a:endParaRPr sz="3000"/>
          </a:p>
        </p:txBody>
      </p:sp>
      <p:sp>
        <p:nvSpPr>
          <p:cNvPr id="1263" name="Google Shape;1263;p157"/>
          <p:cNvSpPr txBox="1"/>
          <p:nvPr/>
        </p:nvSpPr>
        <p:spPr>
          <a:xfrm>
            <a:off x="322425" y="1406275"/>
            <a:ext cx="8577300" cy="93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u="sng">
                <a:solidFill>
                  <a:schemeClr val="hlink"/>
                </a:solidFill>
                <a:hlinkClick r:id="rId4"/>
              </a:rPr>
              <a:t>https://www.thebevi.com</a:t>
            </a:r>
            <a:r>
              <a:rPr b="1" lang="en-US" sz="3000" u="sng"/>
              <a:t> </a:t>
            </a:r>
            <a:endParaRPr b="1" sz="3000" u="sng"/>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68" name="Shape 1268"/>
        <p:cNvGrpSpPr/>
        <p:nvPr/>
      </p:nvGrpSpPr>
      <p:grpSpPr>
        <a:xfrm>
          <a:off x="0" y="0"/>
          <a:ext cx="0" cy="0"/>
          <a:chOff x="0" y="0"/>
          <a:chExt cx="0" cy="0"/>
        </a:xfrm>
      </p:grpSpPr>
      <p:sp>
        <p:nvSpPr>
          <p:cNvPr id="1269" name="Google Shape;1269;p158"/>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4800">
                <a:latin typeface="Arial"/>
                <a:ea typeface="Arial"/>
                <a:cs typeface="Arial"/>
                <a:sym typeface="Arial"/>
              </a:rPr>
              <a:t>Administrator Website</a:t>
            </a:r>
            <a:endParaRPr b="1" sz="4800">
              <a:latin typeface="Arial"/>
              <a:ea typeface="Arial"/>
              <a:cs typeface="Arial"/>
              <a:sym typeface="Arial"/>
            </a:endParaRPr>
          </a:p>
        </p:txBody>
      </p:sp>
      <p:pic>
        <p:nvPicPr>
          <p:cNvPr id="1270" name="Google Shape;1270;p158"/>
          <p:cNvPicPr preferRelativeResize="0"/>
          <p:nvPr/>
        </p:nvPicPr>
        <p:blipFill>
          <a:blip r:embed="rId3">
            <a:alphaModFix/>
          </a:blip>
          <a:stretch>
            <a:fillRect/>
          </a:stretch>
        </p:blipFill>
        <p:spPr>
          <a:xfrm>
            <a:off x="496275" y="1143000"/>
            <a:ext cx="8229601" cy="263275"/>
          </a:xfrm>
          <a:prstGeom prst="rect">
            <a:avLst/>
          </a:prstGeom>
          <a:noFill/>
          <a:ln>
            <a:noFill/>
          </a:ln>
        </p:spPr>
      </p:pic>
      <p:sp>
        <p:nvSpPr>
          <p:cNvPr id="1271" name="Google Shape;1271;p158"/>
          <p:cNvSpPr txBox="1"/>
          <p:nvPr/>
        </p:nvSpPr>
        <p:spPr>
          <a:xfrm>
            <a:off x="2551750" y="2674300"/>
            <a:ext cx="4377300" cy="24387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US" sz="3000"/>
              <a:t>Manage groups</a:t>
            </a:r>
            <a:endParaRPr sz="3000"/>
          </a:p>
          <a:p>
            <a:pPr indent="-419100" lvl="0" marL="457200" rtl="0" algn="l">
              <a:spcBef>
                <a:spcPts val="1000"/>
              </a:spcBef>
              <a:spcAft>
                <a:spcPts val="0"/>
              </a:spcAft>
              <a:buSzPts val="3000"/>
              <a:buChar char="●"/>
            </a:pPr>
            <a:r>
              <a:rPr lang="en-US" sz="3000"/>
              <a:t>Clean data</a:t>
            </a:r>
            <a:endParaRPr sz="3000"/>
          </a:p>
          <a:p>
            <a:pPr indent="-419100" lvl="0" marL="457200" rtl="0" algn="l">
              <a:spcBef>
                <a:spcPts val="1000"/>
              </a:spcBef>
              <a:spcAft>
                <a:spcPts val="0"/>
              </a:spcAft>
              <a:buSzPts val="3000"/>
              <a:buChar char="●"/>
            </a:pPr>
            <a:r>
              <a:rPr lang="en-US" sz="3000"/>
              <a:t>Check completion</a:t>
            </a:r>
            <a:endParaRPr sz="3000"/>
          </a:p>
          <a:p>
            <a:pPr indent="-419100" lvl="0" marL="457200" rtl="0" algn="l">
              <a:spcBef>
                <a:spcPts val="1000"/>
              </a:spcBef>
              <a:spcAft>
                <a:spcPts val="1000"/>
              </a:spcAft>
              <a:buSzPts val="3000"/>
              <a:buChar char="●"/>
            </a:pPr>
            <a:r>
              <a:rPr lang="en-US" sz="3000"/>
              <a:t>Create reports</a:t>
            </a:r>
            <a:endParaRPr sz="3000"/>
          </a:p>
        </p:txBody>
      </p:sp>
      <p:sp>
        <p:nvSpPr>
          <p:cNvPr id="1272" name="Google Shape;1272;p158"/>
          <p:cNvSpPr txBox="1"/>
          <p:nvPr/>
        </p:nvSpPr>
        <p:spPr>
          <a:xfrm>
            <a:off x="245400" y="5466000"/>
            <a:ext cx="86532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u="sng">
                <a:solidFill>
                  <a:schemeClr val="hlink"/>
                </a:solidFill>
                <a:hlinkClick r:id="rId4"/>
              </a:rPr>
              <a:t>https://m.youtube.com/watch?feature=youtu.be&amp;hd=1&amp;v=AS8ulXij4zY</a:t>
            </a:r>
            <a:r>
              <a:rPr b="1" lang="en-US" sz="2000" u="sng"/>
              <a:t> </a:t>
            </a:r>
            <a:endParaRPr b="1" sz="2000" u="sng"/>
          </a:p>
        </p:txBody>
      </p:sp>
      <p:sp>
        <p:nvSpPr>
          <p:cNvPr id="1273" name="Google Shape;1273;p158"/>
          <p:cNvSpPr txBox="1"/>
          <p:nvPr/>
        </p:nvSpPr>
        <p:spPr>
          <a:xfrm>
            <a:off x="322425" y="1406275"/>
            <a:ext cx="8577300" cy="93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u="sng">
                <a:solidFill>
                  <a:schemeClr val="hlink"/>
                </a:solidFill>
                <a:hlinkClick r:id="rId5"/>
              </a:rPr>
              <a:t>https://www.bevi-admin.com</a:t>
            </a:r>
            <a:r>
              <a:rPr b="1" lang="en-US" sz="3000" u="sng"/>
              <a:t> </a:t>
            </a:r>
            <a:endParaRPr b="1" sz="3000" u="sng"/>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7" name="Shape 1277"/>
        <p:cNvGrpSpPr/>
        <p:nvPr/>
      </p:nvGrpSpPr>
      <p:grpSpPr>
        <a:xfrm>
          <a:off x="0" y="0"/>
          <a:ext cx="0" cy="0"/>
          <a:chOff x="0" y="0"/>
          <a:chExt cx="0" cy="0"/>
        </a:xfrm>
      </p:grpSpPr>
      <p:sp>
        <p:nvSpPr>
          <p:cNvPr id="1278" name="Google Shape;1278;p159"/>
          <p:cNvSpPr txBox="1"/>
          <p:nvPr>
            <p:ph idx="1" type="body"/>
          </p:nvPr>
        </p:nvSpPr>
        <p:spPr>
          <a:xfrm>
            <a:off x="336150" y="1331250"/>
            <a:ext cx="8229600" cy="1674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4800"/>
              <a:buFont typeface="Arial"/>
              <a:buNone/>
            </a:pPr>
            <a:r>
              <a:rPr lang="en-US" sz="4800">
                <a:solidFill>
                  <a:schemeClr val="lt1"/>
                </a:solidFill>
                <a:latin typeface="Arial"/>
                <a:ea typeface="Arial"/>
                <a:cs typeface="Arial"/>
                <a:sym typeface="Arial"/>
              </a:rPr>
              <a:t>Administrative Website</a:t>
            </a:r>
            <a:endParaRPr sz="4800">
              <a:solidFill>
                <a:schemeClr val="lt1"/>
              </a:solidFill>
              <a:latin typeface="Arial"/>
              <a:ea typeface="Arial"/>
              <a:cs typeface="Arial"/>
              <a:sym typeface="Arial"/>
            </a:endParaRPr>
          </a:p>
          <a:p>
            <a:pPr indent="0" lvl="0" marL="0" marR="0" rtl="0" algn="ctr">
              <a:spcBef>
                <a:spcPts val="0"/>
              </a:spcBef>
              <a:spcAft>
                <a:spcPts val="0"/>
              </a:spcAft>
              <a:buClr>
                <a:schemeClr val="lt1"/>
              </a:buClr>
              <a:buSzPts val="4800"/>
              <a:buFont typeface="Arial"/>
              <a:buNone/>
            </a:pPr>
            <a:r>
              <a:rPr b="1" lang="en-US" sz="3600" u="sng">
                <a:solidFill>
                  <a:schemeClr val="lt1"/>
                </a:solidFill>
                <a:latin typeface="Arial"/>
                <a:ea typeface="Arial"/>
                <a:cs typeface="Arial"/>
                <a:sym typeface="Arial"/>
              </a:rPr>
              <a:t>https://www.bevi-admin.com</a:t>
            </a:r>
            <a:endParaRPr b="1" sz="3600" u="sng">
              <a:solidFill>
                <a:schemeClr val="lt1"/>
              </a:solidFill>
              <a:latin typeface="Arial"/>
              <a:ea typeface="Arial"/>
              <a:cs typeface="Arial"/>
              <a:sym typeface="Arial"/>
            </a:endParaRPr>
          </a:p>
        </p:txBody>
      </p:sp>
      <p:sp>
        <p:nvSpPr>
          <p:cNvPr id="1279" name="Google Shape;1279;p159"/>
          <p:cNvSpPr txBox="1"/>
          <p:nvPr/>
        </p:nvSpPr>
        <p:spPr>
          <a:xfrm>
            <a:off x="2702875" y="3146625"/>
            <a:ext cx="4377300" cy="21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FFFFFF"/>
                </a:solidFill>
              </a:rPr>
              <a:t>Manage Groups</a:t>
            </a:r>
            <a:endParaRPr sz="3000">
              <a:solidFill>
                <a:srgbClr val="FFFFFF"/>
              </a:solidFill>
            </a:endParaRPr>
          </a:p>
          <a:p>
            <a:pPr indent="0" lvl="0" marL="0" rtl="0" algn="l">
              <a:spcBef>
                <a:spcPts val="0"/>
              </a:spcBef>
              <a:spcAft>
                <a:spcPts val="0"/>
              </a:spcAft>
              <a:buNone/>
            </a:pPr>
            <a:r>
              <a:rPr lang="en-US" sz="3000">
                <a:solidFill>
                  <a:srgbClr val="FFFFFF"/>
                </a:solidFill>
              </a:rPr>
              <a:t>Clean Data</a:t>
            </a:r>
            <a:endParaRPr sz="3000">
              <a:solidFill>
                <a:srgbClr val="FFFFFF"/>
              </a:solidFill>
            </a:endParaRPr>
          </a:p>
          <a:p>
            <a:pPr indent="0" lvl="0" marL="0" rtl="0" algn="l">
              <a:spcBef>
                <a:spcPts val="0"/>
              </a:spcBef>
              <a:spcAft>
                <a:spcPts val="0"/>
              </a:spcAft>
              <a:buNone/>
            </a:pPr>
            <a:r>
              <a:rPr lang="en-US" sz="3000">
                <a:solidFill>
                  <a:srgbClr val="FFFFFF"/>
                </a:solidFill>
              </a:rPr>
              <a:t>Check Completion</a:t>
            </a:r>
            <a:endParaRPr sz="3000">
              <a:solidFill>
                <a:srgbClr val="FFFFFF"/>
              </a:solidFill>
            </a:endParaRPr>
          </a:p>
          <a:p>
            <a:pPr indent="0" lvl="0" marL="0" rtl="0" algn="l">
              <a:spcBef>
                <a:spcPts val="0"/>
              </a:spcBef>
              <a:spcAft>
                <a:spcPts val="0"/>
              </a:spcAft>
              <a:buNone/>
            </a:pPr>
            <a:r>
              <a:rPr lang="en-US" sz="3000">
                <a:solidFill>
                  <a:srgbClr val="FFFFFF"/>
                </a:solidFill>
              </a:rPr>
              <a:t>Create Reports</a:t>
            </a:r>
            <a:endParaRPr sz="3000">
              <a:solidFill>
                <a:srgbClr val="FFFFFF"/>
              </a:solidFill>
            </a:endParaRPr>
          </a:p>
        </p:txBody>
      </p:sp>
      <p:sp>
        <p:nvSpPr>
          <p:cNvPr id="1280" name="Google Shape;1280;p159"/>
          <p:cNvSpPr txBox="1"/>
          <p:nvPr/>
        </p:nvSpPr>
        <p:spPr>
          <a:xfrm>
            <a:off x="245400" y="5466000"/>
            <a:ext cx="86532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u="sng">
                <a:solidFill>
                  <a:srgbClr val="FFFFFF"/>
                </a:solidFill>
              </a:rPr>
              <a:t>https://m.youtube.com/watch?feature=youtu.be&amp;hd=1&amp;v=AS8ulXij4zY</a:t>
            </a:r>
            <a:endParaRPr b="1" sz="2000" u="sng">
              <a:solidFill>
                <a:srgbClr val="FFFFF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4" name="Shape 1284"/>
        <p:cNvGrpSpPr/>
        <p:nvPr/>
      </p:nvGrpSpPr>
      <p:grpSpPr>
        <a:xfrm>
          <a:off x="0" y="0"/>
          <a:ext cx="0" cy="0"/>
          <a:chOff x="0" y="0"/>
          <a:chExt cx="0" cy="0"/>
        </a:xfrm>
      </p:grpSpPr>
      <p:pic>
        <p:nvPicPr>
          <p:cNvPr id="1285" name="Google Shape;1285;p160"/>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1286" name="Google Shape;1286;p160"/>
          <p:cNvPicPr preferRelativeResize="0"/>
          <p:nvPr/>
        </p:nvPicPr>
        <p:blipFill rotWithShape="1">
          <a:blip r:embed="rId4">
            <a:alphaModFix/>
          </a:blip>
          <a:srcRect b="0" l="0" r="0" t="0"/>
          <a:stretch/>
        </p:blipFill>
        <p:spPr>
          <a:xfrm>
            <a:off x="1273805" y="2347088"/>
            <a:ext cx="6596402" cy="306411"/>
          </a:xfrm>
          <a:prstGeom prst="rect">
            <a:avLst/>
          </a:prstGeom>
          <a:noFill/>
          <a:ln>
            <a:noFill/>
          </a:ln>
        </p:spPr>
      </p:pic>
      <p:sp>
        <p:nvSpPr>
          <p:cNvPr id="1287" name="Google Shape;1287;p160"/>
          <p:cNvSpPr txBox="1"/>
          <p:nvPr/>
        </p:nvSpPr>
        <p:spPr>
          <a:xfrm>
            <a:off x="413700" y="12769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800">
                <a:solidFill>
                  <a:srgbClr val="2D5476"/>
                </a:solidFill>
                <a:latin typeface="Arial Black"/>
                <a:ea typeface="Arial Black"/>
                <a:cs typeface="Arial Black"/>
                <a:sym typeface="Arial Black"/>
              </a:rPr>
              <a:t>Guided Practice</a:t>
            </a:r>
            <a:endParaRPr b="0" i="0" sz="4800" u="none" cap="none" strike="noStrike">
              <a:solidFill>
                <a:srgbClr val="2D5476"/>
              </a:solidFill>
              <a:latin typeface="Arial Black"/>
              <a:ea typeface="Arial Black"/>
              <a:cs typeface="Arial Black"/>
              <a:sym typeface="Arial Black"/>
            </a:endParaRPr>
          </a:p>
        </p:txBody>
      </p:sp>
      <p:sp>
        <p:nvSpPr>
          <p:cNvPr id="1288" name="Google Shape;1288;p160"/>
          <p:cNvSpPr txBox="1"/>
          <p:nvPr/>
        </p:nvSpPr>
        <p:spPr>
          <a:xfrm>
            <a:off x="1148100" y="2871850"/>
            <a:ext cx="6847800" cy="170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rgbClr val="2D5476"/>
                </a:solidFill>
                <a:latin typeface="Arial Black"/>
                <a:ea typeface="Arial Black"/>
                <a:cs typeface="Arial Black"/>
                <a:sym typeface="Arial Black"/>
              </a:rPr>
              <a:t>Analyzing Sample BEVI Reports</a:t>
            </a:r>
            <a:br>
              <a:rPr b="0" i="0" lang="en-US" sz="3600" u="none" cap="none" strike="noStrike">
                <a:solidFill>
                  <a:srgbClr val="2D5476"/>
                </a:solidFill>
                <a:latin typeface="Arial Black"/>
                <a:ea typeface="Arial Black"/>
                <a:cs typeface="Arial Black"/>
                <a:sym typeface="Arial Black"/>
              </a:rPr>
            </a:br>
            <a:endParaRPr b="0" i="0" sz="3600" u="none" cap="none" strike="noStrike">
              <a:solidFill>
                <a:srgbClr val="2D5476"/>
              </a:solidFill>
              <a:latin typeface="Arial Black"/>
              <a:ea typeface="Arial Black"/>
              <a:cs typeface="Arial Black"/>
              <a:sym typeface="Arial Black"/>
            </a:endParaRPr>
          </a:p>
        </p:txBody>
      </p:sp>
      <p:pic>
        <p:nvPicPr>
          <p:cNvPr id="1289" name="Google Shape;1289;p160"/>
          <p:cNvPicPr preferRelativeResize="0"/>
          <p:nvPr/>
        </p:nvPicPr>
        <p:blipFill rotWithShape="1">
          <a:blip r:embed="rId5">
            <a:alphaModFix/>
          </a:blip>
          <a:srcRect b="0" l="0" r="0" t="0"/>
          <a:stretch/>
        </p:blipFill>
        <p:spPr>
          <a:xfrm>
            <a:off x="0" y="0"/>
            <a:ext cx="1813676" cy="12769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94" name="Shape 1294"/>
        <p:cNvGrpSpPr/>
        <p:nvPr/>
      </p:nvGrpSpPr>
      <p:grpSpPr>
        <a:xfrm>
          <a:off x="0" y="0"/>
          <a:ext cx="0" cy="0"/>
          <a:chOff x="0" y="0"/>
          <a:chExt cx="0" cy="0"/>
        </a:xfrm>
      </p:grpSpPr>
      <p:sp>
        <p:nvSpPr>
          <p:cNvPr id="1295" name="Google Shape;1295;p161"/>
          <p:cNvSpPr txBox="1"/>
          <p:nvPr>
            <p:ph type="title"/>
          </p:nvPr>
        </p:nvSpPr>
        <p:spPr>
          <a:xfrm>
            <a:off x="754900" y="245163"/>
            <a:ext cx="4738200" cy="172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Arial"/>
                <a:ea typeface="Arial"/>
                <a:cs typeface="Arial"/>
                <a:sym typeface="Arial"/>
              </a:rPr>
              <a:t>Get an Overview of the Data</a:t>
            </a:r>
            <a:endParaRPr b="1">
              <a:latin typeface="Arial"/>
              <a:ea typeface="Arial"/>
              <a:cs typeface="Arial"/>
              <a:sym typeface="Arial"/>
            </a:endParaRPr>
          </a:p>
        </p:txBody>
      </p:sp>
      <p:sp>
        <p:nvSpPr>
          <p:cNvPr id="1296" name="Google Shape;1296;p161"/>
          <p:cNvSpPr txBox="1"/>
          <p:nvPr>
            <p:ph idx="1" type="body"/>
          </p:nvPr>
        </p:nvSpPr>
        <p:spPr>
          <a:xfrm>
            <a:off x="646125" y="2000400"/>
            <a:ext cx="8229600" cy="4857600"/>
          </a:xfrm>
          <a:prstGeom prst="rect">
            <a:avLst/>
          </a:prstGeom>
        </p:spPr>
        <p:txBody>
          <a:bodyPr anchorCtr="0" anchor="t" bIns="91425" lIns="91425" spcFirstLastPara="1" rIns="91425" wrap="square" tIns="91425">
            <a:noAutofit/>
          </a:bodyPr>
          <a:lstStyle/>
          <a:p>
            <a:pPr indent="-431800" lvl="0" marL="457200" rtl="0" algn="l">
              <a:spcBef>
                <a:spcPts val="0"/>
              </a:spcBef>
              <a:spcAft>
                <a:spcPts val="0"/>
              </a:spcAft>
              <a:buSzPts val="3200"/>
              <a:buChar char="•"/>
            </a:pPr>
            <a:r>
              <a:rPr lang="en-US"/>
              <a:t>First, check Consistency and Congruency scores - is the administration valid and reliable?</a:t>
            </a:r>
            <a:endParaRPr/>
          </a:p>
          <a:p>
            <a:pPr indent="-431800" lvl="0" marL="457200" rtl="0" algn="l">
              <a:spcBef>
                <a:spcPts val="0"/>
              </a:spcBef>
              <a:spcAft>
                <a:spcPts val="0"/>
              </a:spcAft>
              <a:buSzPts val="3200"/>
              <a:buChar char="•"/>
            </a:pPr>
            <a:r>
              <a:rPr lang="en-US"/>
              <a:t>Next, glance at the Worldview Intensity and Worldview Shift - how strongly do people feel, and how much do group members disagree?</a:t>
            </a:r>
            <a:endParaRPr/>
          </a:p>
          <a:p>
            <a:pPr indent="-431800" lvl="0" marL="457200" rtl="0" algn="l">
              <a:spcBef>
                <a:spcPts val="0"/>
              </a:spcBef>
              <a:spcAft>
                <a:spcPts val="0"/>
              </a:spcAft>
              <a:buSzPts val="3200"/>
              <a:buChar char="•"/>
            </a:pPr>
            <a:r>
              <a:rPr lang="en-US"/>
              <a:t>Analyze the Aggregate Profile and Deciles - what do you notice?</a:t>
            </a:r>
            <a:endParaRPr/>
          </a:p>
          <a:p>
            <a:pPr indent="0" lvl="0" marL="0" rtl="0" algn="l">
              <a:spcBef>
                <a:spcPts val="640"/>
              </a:spcBef>
              <a:spcAft>
                <a:spcPts val="0"/>
              </a:spcAft>
              <a:buNone/>
            </a:pPr>
            <a:r>
              <a:t/>
            </a:r>
            <a:endParaRPr/>
          </a:p>
        </p:txBody>
      </p:sp>
      <p:pic>
        <p:nvPicPr>
          <p:cNvPr id="1297" name="Google Shape;1297;p161"/>
          <p:cNvPicPr preferRelativeResize="0"/>
          <p:nvPr/>
        </p:nvPicPr>
        <p:blipFill>
          <a:blip r:embed="rId3">
            <a:alphaModFix/>
          </a:blip>
          <a:stretch>
            <a:fillRect/>
          </a:stretch>
        </p:blipFill>
        <p:spPr>
          <a:xfrm>
            <a:off x="5650325" y="156800"/>
            <a:ext cx="2830200" cy="1905325"/>
          </a:xfrm>
          <a:prstGeom prst="rect">
            <a:avLst/>
          </a:prstGeom>
          <a:noFill/>
          <a:ln>
            <a:noFill/>
          </a:ln>
        </p:spPr>
      </p:pic>
      <p:pic>
        <p:nvPicPr>
          <p:cNvPr id="1298" name="Google Shape;1298;p161"/>
          <p:cNvPicPr preferRelativeResize="0"/>
          <p:nvPr/>
        </p:nvPicPr>
        <p:blipFill>
          <a:blip r:embed="rId4">
            <a:alphaModFix/>
          </a:blip>
          <a:stretch>
            <a:fillRect/>
          </a:stretch>
        </p:blipFill>
        <p:spPr>
          <a:xfrm rot="-5400000">
            <a:off x="-3430825" y="2954725"/>
            <a:ext cx="7155426" cy="901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1" name="Shape 501"/>
        <p:cNvGrpSpPr/>
        <p:nvPr/>
      </p:nvGrpSpPr>
      <p:grpSpPr>
        <a:xfrm>
          <a:off x="0" y="0"/>
          <a:ext cx="0" cy="0"/>
          <a:chOff x="0" y="0"/>
          <a:chExt cx="0" cy="0"/>
        </a:xfrm>
      </p:grpSpPr>
      <p:pic>
        <p:nvPicPr>
          <p:cNvPr id="502" name="Google Shape;502;p81"/>
          <p:cNvPicPr preferRelativeResize="0"/>
          <p:nvPr/>
        </p:nvPicPr>
        <p:blipFill>
          <a:blip r:embed="rId3">
            <a:alphaModFix/>
          </a:blip>
          <a:stretch>
            <a:fillRect/>
          </a:stretch>
        </p:blipFill>
        <p:spPr>
          <a:xfrm>
            <a:off x="168425" y="218025"/>
            <a:ext cx="8705850" cy="5429250"/>
          </a:xfrm>
          <a:prstGeom prst="rect">
            <a:avLst/>
          </a:prstGeom>
          <a:noFill/>
          <a:ln>
            <a:noFill/>
          </a:ln>
        </p:spPr>
      </p:pic>
      <p:pic>
        <p:nvPicPr>
          <p:cNvPr id="503" name="Google Shape;503;p81"/>
          <p:cNvPicPr preferRelativeResize="0"/>
          <p:nvPr/>
        </p:nvPicPr>
        <p:blipFill>
          <a:blip r:embed="rId4">
            <a:alphaModFix/>
          </a:blip>
          <a:stretch>
            <a:fillRect/>
          </a:stretch>
        </p:blipFill>
        <p:spPr>
          <a:xfrm>
            <a:off x="7228269" y="5647275"/>
            <a:ext cx="1817806" cy="10099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03" name="Shape 1303"/>
        <p:cNvGrpSpPr/>
        <p:nvPr/>
      </p:nvGrpSpPr>
      <p:grpSpPr>
        <a:xfrm>
          <a:off x="0" y="0"/>
          <a:ext cx="0" cy="0"/>
          <a:chOff x="0" y="0"/>
          <a:chExt cx="0" cy="0"/>
        </a:xfrm>
      </p:grpSpPr>
      <p:sp>
        <p:nvSpPr>
          <p:cNvPr id="1304" name="Google Shape;1304;p162"/>
          <p:cNvSpPr txBox="1"/>
          <p:nvPr>
            <p:ph type="title"/>
          </p:nvPr>
        </p:nvSpPr>
        <p:spPr>
          <a:xfrm>
            <a:off x="100" y="156800"/>
            <a:ext cx="91440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Arial"/>
                <a:ea typeface="Arial"/>
                <a:cs typeface="Arial"/>
                <a:sym typeface="Arial"/>
              </a:rPr>
              <a:t>Find Patterns within the Group</a:t>
            </a:r>
            <a:endParaRPr b="1">
              <a:latin typeface="Arial"/>
              <a:ea typeface="Arial"/>
              <a:cs typeface="Arial"/>
              <a:sym typeface="Arial"/>
            </a:endParaRPr>
          </a:p>
        </p:txBody>
      </p:sp>
      <p:sp>
        <p:nvSpPr>
          <p:cNvPr id="1305" name="Google Shape;1305;p162"/>
          <p:cNvSpPr txBox="1"/>
          <p:nvPr>
            <p:ph idx="1" type="body"/>
          </p:nvPr>
        </p:nvSpPr>
        <p:spPr>
          <a:xfrm>
            <a:off x="231438" y="3767650"/>
            <a:ext cx="8681100" cy="2900100"/>
          </a:xfrm>
          <a:prstGeom prst="rect">
            <a:avLst/>
          </a:prstGeom>
        </p:spPr>
        <p:txBody>
          <a:bodyPr anchorCtr="0" anchor="t" bIns="91425" lIns="91425" spcFirstLastPara="1" rIns="91425" wrap="square" tIns="91425">
            <a:noAutofit/>
          </a:bodyPr>
          <a:lstStyle/>
          <a:p>
            <a:pPr indent="-431800" lvl="0" marL="457200" rtl="0" algn="l">
              <a:spcBef>
                <a:spcPts val="0"/>
              </a:spcBef>
              <a:spcAft>
                <a:spcPts val="0"/>
              </a:spcAft>
              <a:buSzPts val="3200"/>
              <a:buChar char="•"/>
            </a:pPr>
            <a:r>
              <a:rPr lang="en-US"/>
              <a:t>Choose 2 Profile Contrasts by Demographic factors such as Gender, Ethnicity, Income, etc. Be sure to check the Ns to ensure generalizability.</a:t>
            </a:r>
            <a:endParaRPr/>
          </a:p>
          <a:p>
            <a:pPr indent="-431800" lvl="0" marL="457200" rtl="0" algn="l">
              <a:spcBef>
                <a:spcPts val="0"/>
              </a:spcBef>
              <a:spcAft>
                <a:spcPts val="0"/>
              </a:spcAft>
              <a:buSzPts val="3200"/>
              <a:buChar char="•"/>
            </a:pPr>
            <a:r>
              <a:rPr lang="en-US"/>
              <a:t>What strikes you as interesting about the within group variation by demographics? </a:t>
            </a:r>
            <a:endParaRPr/>
          </a:p>
          <a:p>
            <a:pPr indent="0" lvl="0" marL="0" rtl="0" algn="l">
              <a:spcBef>
                <a:spcPts val="640"/>
              </a:spcBef>
              <a:spcAft>
                <a:spcPts val="0"/>
              </a:spcAft>
              <a:buNone/>
            </a:pPr>
            <a:r>
              <a:t/>
            </a:r>
            <a:endParaRPr/>
          </a:p>
        </p:txBody>
      </p:sp>
      <p:pic>
        <p:nvPicPr>
          <p:cNvPr id="1306" name="Google Shape;1306;p162"/>
          <p:cNvPicPr preferRelativeResize="0"/>
          <p:nvPr/>
        </p:nvPicPr>
        <p:blipFill>
          <a:blip r:embed="rId3">
            <a:alphaModFix/>
          </a:blip>
          <a:stretch>
            <a:fillRect/>
          </a:stretch>
        </p:blipFill>
        <p:spPr>
          <a:xfrm>
            <a:off x="2407800" y="1596640"/>
            <a:ext cx="4328381" cy="2171000"/>
          </a:xfrm>
          <a:prstGeom prst="rect">
            <a:avLst/>
          </a:prstGeom>
          <a:noFill/>
          <a:ln>
            <a:noFill/>
          </a:ln>
        </p:spPr>
      </p:pic>
      <p:pic>
        <p:nvPicPr>
          <p:cNvPr id="1307" name="Google Shape;1307;p162"/>
          <p:cNvPicPr preferRelativeResize="0"/>
          <p:nvPr/>
        </p:nvPicPr>
        <p:blipFill>
          <a:blip r:embed="rId4">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12" name="Shape 1312"/>
        <p:cNvGrpSpPr/>
        <p:nvPr/>
      </p:nvGrpSpPr>
      <p:grpSpPr>
        <a:xfrm>
          <a:off x="0" y="0"/>
          <a:ext cx="0" cy="0"/>
          <a:chOff x="0" y="0"/>
          <a:chExt cx="0" cy="0"/>
        </a:xfrm>
      </p:grpSpPr>
      <p:sp>
        <p:nvSpPr>
          <p:cNvPr id="1313" name="Google Shape;1313;p163"/>
          <p:cNvSpPr txBox="1"/>
          <p:nvPr>
            <p:ph type="title"/>
          </p:nvPr>
        </p:nvSpPr>
        <p:spPr>
          <a:xfrm>
            <a:off x="160575" y="156800"/>
            <a:ext cx="88794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Arial"/>
                <a:ea typeface="Arial"/>
                <a:cs typeface="Arial"/>
                <a:sym typeface="Arial"/>
              </a:rPr>
              <a:t>Dig Deeper: Subgroup Variation</a:t>
            </a:r>
            <a:endParaRPr b="1">
              <a:latin typeface="Arial"/>
              <a:ea typeface="Arial"/>
              <a:cs typeface="Arial"/>
              <a:sym typeface="Arial"/>
            </a:endParaRPr>
          </a:p>
        </p:txBody>
      </p:sp>
      <p:sp>
        <p:nvSpPr>
          <p:cNvPr id="1314" name="Google Shape;1314;p163"/>
          <p:cNvSpPr txBox="1"/>
          <p:nvPr>
            <p:ph idx="1" type="body"/>
          </p:nvPr>
        </p:nvSpPr>
        <p:spPr>
          <a:xfrm>
            <a:off x="457200" y="1299800"/>
            <a:ext cx="8229600" cy="3578700"/>
          </a:xfrm>
          <a:prstGeom prst="rect">
            <a:avLst/>
          </a:prstGeom>
        </p:spPr>
        <p:txBody>
          <a:bodyPr anchorCtr="0" anchor="t" bIns="91425" lIns="91425" spcFirstLastPara="1" rIns="91425" wrap="square" tIns="91425">
            <a:noAutofit/>
          </a:bodyPr>
          <a:lstStyle/>
          <a:p>
            <a:pPr indent="-431800" lvl="0" marL="457200" rtl="0" algn="l">
              <a:spcBef>
                <a:spcPts val="0"/>
              </a:spcBef>
              <a:spcAft>
                <a:spcPts val="0"/>
              </a:spcAft>
              <a:buSzPts val="3200"/>
              <a:buChar char="•"/>
            </a:pPr>
            <a:r>
              <a:rPr lang="en-US"/>
              <a:t>Compare the Aggregate Profile to the Aggregate Profile Contrast - what insight does this breakdown offer?</a:t>
            </a:r>
            <a:endParaRPr/>
          </a:p>
          <a:p>
            <a:pPr indent="-431800" lvl="0" marL="457200" rtl="0" algn="l">
              <a:spcBef>
                <a:spcPts val="0"/>
              </a:spcBef>
              <a:spcAft>
                <a:spcPts val="0"/>
              </a:spcAft>
              <a:buSzPts val="3200"/>
              <a:buChar char="•"/>
            </a:pPr>
            <a:r>
              <a:rPr lang="en-US"/>
              <a:t>Next, look at the Background Domain Contrast - T1 - how are the high, middle, and low full scale score groups different demographically?</a:t>
            </a:r>
            <a:endParaRPr/>
          </a:p>
          <a:p>
            <a:pPr indent="0" lvl="0" marL="0" rtl="0" algn="l">
              <a:spcBef>
                <a:spcPts val="640"/>
              </a:spcBef>
              <a:spcAft>
                <a:spcPts val="0"/>
              </a:spcAft>
              <a:buNone/>
            </a:pPr>
            <a:r>
              <a:t/>
            </a:r>
            <a:endParaRPr sz="1800">
              <a:latin typeface="Arial"/>
              <a:ea typeface="Arial"/>
              <a:cs typeface="Arial"/>
              <a:sym typeface="Arial"/>
            </a:endParaRPr>
          </a:p>
        </p:txBody>
      </p:sp>
      <p:pic>
        <p:nvPicPr>
          <p:cNvPr id="1315" name="Google Shape;1315;p163"/>
          <p:cNvPicPr preferRelativeResize="0"/>
          <p:nvPr/>
        </p:nvPicPr>
        <p:blipFill>
          <a:blip r:embed="rId3">
            <a:alphaModFix/>
          </a:blip>
          <a:stretch>
            <a:fillRect/>
          </a:stretch>
        </p:blipFill>
        <p:spPr>
          <a:xfrm>
            <a:off x="5781125" y="4386250"/>
            <a:ext cx="3154723" cy="2307601"/>
          </a:xfrm>
          <a:prstGeom prst="rect">
            <a:avLst/>
          </a:prstGeom>
          <a:noFill/>
          <a:ln>
            <a:noFill/>
          </a:ln>
        </p:spPr>
      </p:pic>
      <p:pic>
        <p:nvPicPr>
          <p:cNvPr id="1316" name="Google Shape;1316;p163"/>
          <p:cNvPicPr preferRelativeResize="0"/>
          <p:nvPr/>
        </p:nvPicPr>
        <p:blipFill>
          <a:blip r:embed="rId4">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21" name="Shape 1321"/>
        <p:cNvGrpSpPr/>
        <p:nvPr/>
      </p:nvGrpSpPr>
      <p:grpSpPr>
        <a:xfrm>
          <a:off x="0" y="0"/>
          <a:ext cx="0" cy="0"/>
          <a:chOff x="0" y="0"/>
          <a:chExt cx="0" cy="0"/>
        </a:xfrm>
      </p:grpSpPr>
      <p:sp>
        <p:nvSpPr>
          <p:cNvPr id="1322" name="Google Shape;1322;p164"/>
          <p:cNvSpPr txBox="1"/>
          <p:nvPr>
            <p:ph type="title"/>
          </p:nvPr>
        </p:nvSpPr>
        <p:spPr>
          <a:xfrm>
            <a:off x="457200" y="1567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4800">
                <a:latin typeface="Arial"/>
                <a:ea typeface="Arial"/>
                <a:cs typeface="Arial"/>
                <a:sym typeface="Arial"/>
              </a:rPr>
              <a:t>Pedagogical Implications</a:t>
            </a:r>
            <a:endParaRPr b="1" sz="4800">
              <a:latin typeface="Arial"/>
              <a:ea typeface="Arial"/>
              <a:cs typeface="Arial"/>
              <a:sym typeface="Arial"/>
            </a:endParaRPr>
          </a:p>
        </p:txBody>
      </p:sp>
      <p:sp>
        <p:nvSpPr>
          <p:cNvPr id="1323" name="Google Shape;1323;p164"/>
          <p:cNvSpPr txBox="1"/>
          <p:nvPr>
            <p:ph idx="1" type="body"/>
          </p:nvPr>
        </p:nvSpPr>
        <p:spPr>
          <a:xfrm>
            <a:off x="5004125" y="1747675"/>
            <a:ext cx="4248000" cy="50613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en-US" u="sng">
                <a:latin typeface="Arial"/>
                <a:ea typeface="Arial"/>
                <a:cs typeface="Arial"/>
                <a:sym typeface="Arial"/>
              </a:rPr>
              <a:t>The 7 D’s</a:t>
            </a:r>
            <a:endParaRPr b="1" u="sng">
              <a:latin typeface="Arial"/>
              <a:ea typeface="Arial"/>
              <a:cs typeface="Arial"/>
              <a:sym typeface="Arial"/>
            </a:endParaRPr>
          </a:p>
          <a:p>
            <a:pPr indent="-431800" lvl="0" marL="457200" rtl="0" algn="l">
              <a:spcBef>
                <a:spcPts val="640"/>
              </a:spcBef>
              <a:spcAft>
                <a:spcPts val="0"/>
              </a:spcAft>
              <a:buSzPts val="3200"/>
              <a:buChar char="•"/>
            </a:pPr>
            <a:r>
              <a:rPr lang="en-US">
                <a:latin typeface="Arial"/>
                <a:ea typeface="Arial"/>
                <a:cs typeface="Arial"/>
                <a:sym typeface="Arial"/>
              </a:rPr>
              <a:t>Duration</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Difference</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Depth</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Determine </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Design</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Delivery</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Debriefing</a:t>
            </a:r>
            <a:endParaRPr>
              <a:latin typeface="Arial"/>
              <a:ea typeface="Arial"/>
              <a:cs typeface="Arial"/>
              <a:sym typeface="Arial"/>
            </a:endParaRPr>
          </a:p>
          <a:p>
            <a:pPr indent="0" lvl="0" marL="0" rtl="0" algn="l">
              <a:spcBef>
                <a:spcPts val="640"/>
              </a:spcBef>
              <a:spcAft>
                <a:spcPts val="0"/>
              </a:spcAft>
              <a:buNone/>
            </a:pPr>
            <a:r>
              <a:rPr b="1" lang="en-US" sz="2000">
                <a:latin typeface="Arial"/>
                <a:ea typeface="Arial"/>
                <a:cs typeface="Arial"/>
                <a:sym typeface="Arial"/>
              </a:rPr>
              <a:t>(</a:t>
            </a:r>
            <a:r>
              <a:rPr b="1" lang="en-US" sz="2000">
                <a:latin typeface="Arial"/>
                <a:ea typeface="Arial"/>
                <a:cs typeface="Arial"/>
                <a:sym typeface="Arial"/>
              </a:rPr>
              <a:t>Wandschneider et al., 2015)</a:t>
            </a:r>
            <a:endParaRPr b="1" sz="2000">
              <a:latin typeface="Arial"/>
              <a:ea typeface="Arial"/>
              <a:cs typeface="Arial"/>
              <a:sym typeface="Arial"/>
            </a:endParaRPr>
          </a:p>
        </p:txBody>
      </p:sp>
      <p:pic>
        <p:nvPicPr>
          <p:cNvPr id="1324" name="Google Shape;1324;p164"/>
          <p:cNvPicPr preferRelativeResize="0"/>
          <p:nvPr/>
        </p:nvPicPr>
        <p:blipFill>
          <a:blip r:embed="rId3">
            <a:alphaModFix/>
          </a:blip>
          <a:stretch>
            <a:fillRect/>
          </a:stretch>
        </p:blipFill>
        <p:spPr>
          <a:xfrm>
            <a:off x="642350" y="2164625"/>
            <a:ext cx="4033550" cy="4114050"/>
          </a:xfrm>
          <a:prstGeom prst="rect">
            <a:avLst/>
          </a:prstGeom>
          <a:noFill/>
          <a:ln>
            <a:noFill/>
          </a:ln>
        </p:spPr>
      </p:pic>
      <p:pic>
        <p:nvPicPr>
          <p:cNvPr id="1325" name="Google Shape;1325;p164"/>
          <p:cNvPicPr preferRelativeResize="0"/>
          <p:nvPr/>
        </p:nvPicPr>
        <p:blipFill>
          <a:blip r:embed="rId4">
            <a:alphaModFix/>
          </a:blip>
          <a:stretch>
            <a:fillRect/>
          </a:stretch>
        </p:blipFill>
        <p:spPr>
          <a:xfrm>
            <a:off x="496275" y="1143000"/>
            <a:ext cx="8229601" cy="2632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9" name="Shape 1329"/>
        <p:cNvGrpSpPr/>
        <p:nvPr/>
      </p:nvGrpSpPr>
      <p:grpSpPr>
        <a:xfrm>
          <a:off x="0" y="0"/>
          <a:ext cx="0" cy="0"/>
          <a:chOff x="0" y="0"/>
          <a:chExt cx="0" cy="0"/>
        </a:xfrm>
      </p:grpSpPr>
      <p:pic>
        <p:nvPicPr>
          <p:cNvPr id="1330" name="Google Shape;1330;p165"/>
          <p:cNvPicPr preferRelativeResize="0"/>
          <p:nvPr/>
        </p:nvPicPr>
        <p:blipFill rotWithShape="1">
          <a:blip r:embed="rId3">
            <a:alphaModFix/>
          </a:blip>
          <a:srcRect b="0" l="0" r="0" t="0"/>
          <a:stretch/>
        </p:blipFill>
        <p:spPr>
          <a:xfrm>
            <a:off x="5752775" y="4850150"/>
            <a:ext cx="3227376" cy="1805525"/>
          </a:xfrm>
          <a:prstGeom prst="rect">
            <a:avLst/>
          </a:prstGeom>
          <a:noFill/>
          <a:ln>
            <a:noFill/>
          </a:ln>
        </p:spPr>
      </p:pic>
      <p:pic>
        <p:nvPicPr>
          <p:cNvPr id="1331" name="Google Shape;1331;p165"/>
          <p:cNvPicPr preferRelativeResize="0"/>
          <p:nvPr/>
        </p:nvPicPr>
        <p:blipFill rotWithShape="1">
          <a:blip r:embed="rId4">
            <a:alphaModFix/>
          </a:blip>
          <a:srcRect b="0" l="0" r="0" t="0"/>
          <a:stretch/>
        </p:blipFill>
        <p:spPr>
          <a:xfrm>
            <a:off x="0" y="0"/>
            <a:ext cx="6234551" cy="1276925"/>
          </a:xfrm>
          <a:prstGeom prst="rect">
            <a:avLst/>
          </a:prstGeom>
          <a:noFill/>
          <a:ln>
            <a:noFill/>
          </a:ln>
        </p:spPr>
      </p:pic>
      <p:sp>
        <p:nvSpPr>
          <p:cNvPr id="1332" name="Google Shape;1332;p165"/>
          <p:cNvSpPr txBox="1"/>
          <p:nvPr/>
        </p:nvSpPr>
        <p:spPr>
          <a:xfrm>
            <a:off x="413700" y="269387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7200">
                <a:solidFill>
                  <a:srgbClr val="2D5476"/>
                </a:solidFill>
                <a:latin typeface="Arial Black"/>
                <a:ea typeface="Arial Black"/>
                <a:cs typeface="Arial Black"/>
                <a:sym typeface="Arial Black"/>
              </a:rPr>
              <a:t>Next Steps</a:t>
            </a:r>
            <a:endParaRPr b="0" i="0" sz="7200" u="none" cap="none" strike="noStrike">
              <a:solidFill>
                <a:srgbClr val="2D5476"/>
              </a:solidFill>
              <a:latin typeface="Arial Black"/>
              <a:ea typeface="Arial Black"/>
              <a:cs typeface="Arial Black"/>
              <a:sym typeface="Arial Black"/>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37" name="Shape 1337"/>
        <p:cNvGrpSpPr/>
        <p:nvPr/>
      </p:nvGrpSpPr>
      <p:grpSpPr>
        <a:xfrm>
          <a:off x="0" y="0"/>
          <a:ext cx="0" cy="0"/>
          <a:chOff x="0" y="0"/>
          <a:chExt cx="0" cy="0"/>
        </a:xfrm>
      </p:grpSpPr>
      <p:sp>
        <p:nvSpPr>
          <p:cNvPr id="1338" name="Google Shape;1338;p166"/>
          <p:cNvSpPr txBox="1"/>
          <p:nvPr>
            <p:ph type="title"/>
          </p:nvPr>
        </p:nvSpPr>
        <p:spPr>
          <a:xfrm>
            <a:off x="457200" y="2081263"/>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Arial"/>
                <a:ea typeface="Arial"/>
                <a:cs typeface="Arial"/>
                <a:sym typeface="Arial"/>
              </a:rPr>
              <a:t>BEVI 3.0 </a:t>
            </a:r>
            <a:endParaRPr b="1">
              <a:latin typeface="Arial"/>
              <a:ea typeface="Arial"/>
              <a:cs typeface="Arial"/>
              <a:sym typeface="Arial"/>
            </a:endParaRPr>
          </a:p>
        </p:txBody>
      </p:sp>
      <p:sp>
        <p:nvSpPr>
          <p:cNvPr id="1339" name="Google Shape;1339;p166"/>
          <p:cNvSpPr txBox="1"/>
          <p:nvPr>
            <p:ph idx="1" type="body"/>
          </p:nvPr>
        </p:nvSpPr>
        <p:spPr>
          <a:xfrm>
            <a:off x="457200" y="3091900"/>
            <a:ext cx="8497800" cy="3561300"/>
          </a:xfrm>
          <a:prstGeom prst="rect">
            <a:avLst/>
          </a:prstGeom>
        </p:spPr>
        <p:txBody>
          <a:bodyPr anchorCtr="0" anchor="t" bIns="91425" lIns="91425" spcFirstLastPara="1" rIns="91425" wrap="square" tIns="91425">
            <a:noAutofit/>
          </a:bodyPr>
          <a:lstStyle/>
          <a:p>
            <a:pPr indent="-431800" lvl="0" marL="457200" rtl="0" algn="l">
              <a:spcBef>
                <a:spcPts val="0"/>
              </a:spcBef>
              <a:spcAft>
                <a:spcPts val="0"/>
              </a:spcAft>
              <a:buSzPts val="3200"/>
              <a:buChar char="•"/>
            </a:pPr>
            <a:r>
              <a:rPr lang="en-US">
                <a:latin typeface="Arial"/>
                <a:ea typeface="Arial"/>
                <a:cs typeface="Arial"/>
                <a:sym typeface="Arial"/>
              </a:rPr>
              <a:t>Updated Norms</a:t>
            </a:r>
            <a:endParaRPr>
              <a:latin typeface="Arial"/>
              <a:ea typeface="Arial"/>
              <a:cs typeface="Arial"/>
              <a:sym typeface="Arial"/>
            </a:endParaRPr>
          </a:p>
          <a:p>
            <a:pPr indent="-431800" lvl="0" marL="457200" rtl="0" algn="l">
              <a:spcBef>
                <a:spcPts val="0"/>
              </a:spcBef>
              <a:spcAft>
                <a:spcPts val="0"/>
              </a:spcAft>
              <a:buSzPts val="3200"/>
              <a:buFont typeface="Arial"/>
              <a:buChar char="•"/>
            </a:pPr>
            <a:r>
              <a:rPr lang="en-US">
                <a:latin typeface="Arial"/>
                <a:ea typeface="Arial"/>
                <a:cs typeface="Arial"/>
                <a:sym typeface="Arial"/>
              </a:rPr>
              <a:t>Unlimited Group Reports</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New Group Reporting Features and Indices</a:t>
            </a:r>
            <a:endParaRPr>
              <a:latin typeface="Arial"/>
              <a:ea typeface="Arial"/>
              <a:cs typeface="Arial"/>
              <a:sym typeface="Arial"/>
            </a:endParaRPr>
          </a:p>
          <a:p>
            <a:pPr indent="-431800" lvl="0" marL="457200" rtl="0" algn="l">
              <a:spcBef>
                <a:spcPts val="0"/>
              </a:spcBef>
              <a:spcAft>
                <a:spcPts val="0"/>
              </a:spcAft>
              <a:buSzPts val="3200"/>
              <a:buFont typeface="Arial"/>
              <a:buChar char="•"/>
            </a:pPr>
            <a:r>
              <a:rPr lang="en-US">
                <a:latin typeface="Arial"/>
                <a:ea typeface="Arial"/>
                <a:cs typeface="Arial"/>
                <a:sym typeface="Arial"/>
              </a:rPr>
              <a:t>T1/T2/T3 Group Comparisons</a:t>
            </a:r>
            <a:endParaRPr>
              <a:latin typeface="Arial"/>
              <a:ea typeface="Arial"/>
              <a:cs typeface="Arial"/>
              <a:sym typeface="Arial"/>
            </a:endParaRPr>
          </a:p>
          <a:p>
            <a:pPr indent="-431800" lvl="0" marL="457200" rtl="0" algn="l">
              <a:spcBef>
                <a:spcPts val="0"/>
              </a:spcBef>
              <a:spcAft>
                <a:spcPts val="0"/>
              </a:spcAft>
              <a:buSzPts val="3200"/>
              <a:buFont typeface="Arial"/>
              <a:buChar char="•"/>
            </a:pPr>
            <a:r>
              <a:rPr lang="en-US">
                <a:latin typeface="Arial"/>
                <a:ea typeface="Arial"/>
                <a:cs typeface="Arial"/>
                <a:sym typeface="Arial"/>
              </a:rPr>
              <a:t>Internationalized Demographics</a:t>
            </a:r>
            <a:endParaRPr>
              <a:latin typeface="Arial"/>
              <a:ea typeface="Arial"/>
              <a:cs typeface="Arial"/>
              <a:sym typeface="Arial"/>
            </a:endParaRPr>
          </a:p>
          <a:p>
            <a:pPr indent="-431800" lvl="0" marL="457200" rtl="0" algn="l">
              <a:spcBef>
                <a:spcPts val="0"/>
              </a:spcBef>
              <a:spcAft>
                <a:spcPts val="0"/>
              </a:spcAft>
              <a:buSzPts val="3200"/>
              <a:buFont typeface="Arial"/>
              <a:buChar char="•"/>
            </a:pPr>
            <a:r>
              <a:rPr lang="en-US">
                <a:latin typeface="Arial"/>
                <a:ea typeface="Arial"/>
                <a:cs typeface="Arial"/>
                <a:sym typeface="Arial"/>
              </a:rPr>
              <a:t>Automated Participant Reminders</a:t>
            </a:r>
            <a:endParaRPr>
              <a:latin typeface="Arial"/>
              <a:ea typeface="Arial"/>
              <a:cs typeface="Arial"/>
              <a:sym typeface="Arial"/>
            </a:endParaRPr>
          </a:p>
          <a:p>
            <a:pPr indent="-431800" lvl="0" marL="457200" rtl="0" algn="l">
              <a:spcBef>
                <a:spcPts val="0"/>
              </a:spcBef>
              <a:spcAft>
                <a:spcPts val="0"/>
              </a:spcAft>
              <a:buSzPts val="3200"/>
              <a:buChar char="•"/>
            </a:pPr>
            <a:r>
              <a:rPr lang="en-US">
                <a:latin typeface="Arial"/>
                <a:ea typeface="Arial"/>
                <a:cs typeface="Arial"/>
                <a:sym typeface="Arial"/>
              </a:rPr>
              <a:t>T1/T2 Individual Narrative Reports </a:t>
            </a:r>
            <a:endParaRPr>
              <a:latin typeface="Arial"/>
              <a:ea typeface="Arial"/>
              <a:cs typeface="Arial"/>
              <a:sym typeface="Arial"/>
            </a:endParaRPr>
          </a:p>
          <a:p>
            <a:pPr indent="0" lvl="0" marL="0" rtl="0" algn="l">
              <a:spcBef>
                <a:spcPts val="640"/>
              </a:spcBef>
              <a:spcAft>
                <a:spcPts val="0"/>
              </a:spcAft>
              <a:buNone/>
            </a:pPr>
            <a:r>
              <a:t/>
            </a:r>
            <a:endParaRPr>
              <a:latin typeface="Arial"/>
              <a:ea typeface="Arial"/>
              <a:cs typeface="Arial"/>
              <a:sym typeface="Arial"/>
            </a:endParaRPr>
          </a:p>
          <a:p>
            <a:pPr indent="0" lvl="0" marL="0" rtl="0" algn="l">
              <a:spcBef>
                <a:spcPts val="640"/>
              </a:spcBef>
              <a:spcAft>
                <a:spcPts val="0"/>
              </a:spcAft>
              <a:buNone/>
            </a:pPr>
            <a:r>
              <a:t/>
            </a:r>
            <a:endParaRPr/>
          </a:p>
        </p:txBody>
      </p:sp>
      <p:pic>
        <p:nvPicPr>
          <p:cNvPr id="1340" name="Google Shape;1340;p166"/>
          <p:cNvPicPr preferRelativeResize="0"/>
          <p:nvPr/>
        </p:nvPicPr>
        <p:blipFill>
          <a:blip r:embed="rId3">
            <a:alphaModFix/>
          </a:blip>
          <a:stretch>
            <a:fillRect/>
          </a:stretch>
        </p:blipFill>
        <p:spPr>
          <a:xfrm>
            <a:off x="935175" y="110825"/>
            <a:ext cx="7037476" cy="2353650"/>
          </a:xfrm>
          <a:prstGeom prst="rect">
            <a:avLst/>
          </a:prstGeom>
          <a:noFill/>
          <a:ln>
            <a:noFill/>
          </a:ln>
        </p:spPr>
      </p:pic>
      <p:pic>
        <p:nvPicPr>
          <p:cNvPr id="1341" name="Google Shape;1341;p166"/>
          <p:cNvPicPr preferRelativeResize="0"/>
          <p:nvPr/>
        </p:nvPicPr>
        <p:blipFill>
          <a:blip r:embed="rId4">
            <a:alphaModFix/>
          </a:blip>
          <a:stretch>
            <a:fillRect/>
          </a:stretch>
        </p:blipFill>
        <p:spPr>
          <a:xfrm rot="-5400000">
            <a:off x="-3430825" y="2954725"/>
            <a:ext cx="7155426" cy="9015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46" name="Shape 1346"/>
        <p:cNvGrpSpPr/>
        <p:nvPr/>
      </p:nvGrpSpPr>
      <p:grpSpPr>
        <a:xfrm>
          <a:off x="0" y="0"/>
          <a:ext cx="0" cy="0"/>
          <a:chOff x="0" y="0"/>
          <a:chExt cx="0" cy="0"/>
        </a:xfrm>
      </p:grpSpPr>
      <p:sp>
        <p:nvSpPr>
          <p:cNvPr id="1347" name="Google Shape;1347;p167"/>
          <p:cNvSpPr txBox="1"/>
          <p:nvPr>
            <p:ph type="title"/>
          </p:nvPr>
        </p:nvSpPr>
        <p:spPr>
          <a:xfrm>
            <a:off x="839375" y="281950"/>
            <a:ext cx="49563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You Still Need To:</a:t>
            </a:r>
            <a:endParaRPr/>
          </a:p>
        </p:txBody>
      </p:sp>
      <p:sp>
        <p:nvSpPr>
          <p:cNvPr id="1348" name="Google Shape;1348;p167"/>
          <p:cNvSpPr txBox="1"/>
          <p:nvPr>
            <p:ph idx="1" type="body"/>
          </p:nvPr>
        </p:nvSpPr>
        <p:spPr>
          <a:xfrm>
            <a:off x="636675" y="1887825"/>
            <a:ext cx="8229600" cy="46149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Explore the resource area of </a:t>
            </a:r>
            <a:r>
              <a:rPr lang="en-US" u="sng">
                <a:solidFill>
                  <a:schemeClr val="hlink"/>
                </a:solidFill>
                <a:hlinkClick r:id="rId3"/>
              </a:rPr>
              <a:t>thebevi.com</a:t>
            </a:r>
            <a:endParaRPr/>
          </a:p>
          <a:p>
            <a:pPr indent="-431800" lvl="0" marL="457200" rtl="0" algn="l">
              <a:spcBef>
                <a:spcPts val="0"/>
              </a:spcBef>
              <a:spcAft>
                <a:spcPts val="0"/>
              </a:spcAft>
              <a:buSzPts val="3200"/>
              <a:buChar char="•"/>
            </a:pPr>
            <a:r>
              <a:rPr lang="en-US"/>
              <a:t>Download the online manual when the revision becomes available (August)</a:t>
            </a:r>
            <a:endParaRPr/>
          </a:p>
          <a:p>
            <a:pPr indent="-431800" lvl="0" marL="457200" rtl="0" algn="l">
              <a:spcBef>
                <a:spcPts val="0"/>
              </a:spcBef>
              <a:spcAft>
                <a:spcPts val="0"/>
              </a:spcAft>
              <a:buSzPts val="3200"/>
              <a:buChar char="•"/>
            </a:pPr>
            <a:r>
              <a:rPr lang="en-US"/>
              <a:t>Get an individual log-in for the admin website </a:t>
            </a:r>
            <a:r>
              <a:rPr lang="en-US" u="sng">
                <a:solidFill>
                  <a:schemeClr val="hlink"/>
                </a:solidFill>
                <a:hlinkClick r:id="rId4"/>
              </a:rPr>
              <a:t>bevi-admin.com</a:t>
            </a:r>
            <a:r>
              <a:rPr lang="en-US"/>
              <a:t> and practice downloading reports </a:t>
            </a:r>
            <a:endParaRPr/>
          </a:p>
          <a:p>
            <a:pPr indent="-431800" lvl="0" marL="457200" rtl="0" algn="l">
              <a:spcBef>
                <a:spcPts val="0"/>
              </a:spcBef>
              <a:spcAft>
                <a:spcPts val="0"/>
              </a:spcAft>
              <a:buSzPts val="3200"/>
              <a:buChar char="•"/>
            </a:pPr>
            <a:r>
              <a:rPr lang="en-US"/>
              <a:t>Practice analyzing the BEVI - the goal is for you to become a self-sufficient BEVI administrator and analyst</a:t>
            </a:r>
            <a:endParaRPr/>
          </a:p>
          <a:p>
            <a:pPr indent="0" lvl="0" marL="0" rtl="0" algn="l">
              <a:spcBef>
                <a:spcPts val="640"/>
              </a:spcBef>
              <a:spcAft>
                <a:spcPts val="0"/>
              </a:spcAft>
              <a:buNone/>
            </a:pPr>
            <a:r>
              <a:t/>
            </a:r>
            <a:endParaRPr/>
          </a:p>
        </p:txBody>
      </p:sp>
      <p:pic>
        <p:nvPicPr>
          <p:cNvPr id="1349" name="Google Shape;1349;p167"/>
          <p:cNvPicPr preferRelativeResize="0"/>
          <p:nvPr/>
        </p:nvPicPr>
        <p:blipFill>
          <a:blip r:embed="rId5">
            <a:alphaModFix/>
          </a:blip>
          <a:stretch>
            <a:fillRect/>
          </a:stretch>
        </p:blipFill>
        <p:spPr>
          <a:xfrm>
            <a:off x="5945899" y="118899"/>
            <a:ext cx="2673750" cy="1976250"/>
          </a:xfrm>
          <a:prstGeom prst="rect">
            <a:avLst/>
          </a:prstGeom>
          <a:noFill/>
          <a:ln>
            <a:noFill/>
          </a:ln>
        </p:spPr>
      </p:pic>
      <p:pic>
        <p:nvPicPr>
          <p:cNvPr id="1350" name="Google Shape;1350;p167"/>
          <p:cNvPicPr preferRelativeResize="0"/>
          <p:nvPr/>
        </p:nvPicPr>
        <p:blipFill>
          <a:blip r:embed="rId6">
            <a:alphaModFix/>
          </a:blip>
          <a:stretch>
            <a:fillRect/>
          </a:stretch>
        </p:blipFill>
        <p:spPr>
          <a:xfrm rot="-5400000">
            <a:off x="-3430825" y="2954725"/>
            <a:ext cx="7155426" cy="9015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4" name="Shape 1354"/>
        <p:cNvGrpSpPr/>
        <p:nvPr/>
      </p:nvGrpSpPr>
      <p:grpSpPr>
        <a:xfrm>
          <a:off x="0" y="0"/>
          <a:ext cx="0" cy="0"/>
          <a:chOff x="0" y="0"/>
          <a:chExt cx="0" cy="0"/>
        </a:xfrm>
      </p:grpSpPr>
      <p:pic>
        <p:nvPicPr>
          <p:cNvPr id="1355" name="Google Shape;1355;p168"/>
          <p:cNvPicPr preferRelativeResize="0"/>
          <p:nvPr/>
        </p:nvPicPr>
        <p:blipFill rotWithShape="1">
          <a:blip r:embed="rId3">
            <a:alphaModFix/>
          </a:blip>
          <a:srcRect b="0" l="0" r="0" t="0"/>
          <a:stretch/>
        </p:blipFill>
        <p:spPr>
          <a:xfrm>
            <a:off x="6697627" y="5378750"/>
            <a:ext cx="2282522" cy="1276925"/>
          </a:xfrm>
          <a:prstGeom prst="rect">
            <a:avLst/>
          </a:prstGeom>
          <a:noFill/>
          <a:ln>
            <a:noFill/>
          </a:ln>
        </p:spPr>
      </p:pic>
      <p:pic>
        <p:nvPicPr>
          <p:cNvPr id="1356" name="Google Shape;1356;p168"/>
          <p:cNvPicPr preferRelativeResize="0"/>
          <p:nvPr/>
        </p:nvPicPr>
        <p:blipFill rotWithShape="1">
          <a:blip r:embed="rId4">
            <a:alphaModFix/>
          </a:blip>
          <a:srcRect b="0" l="0" r="0" t="0"/>
          <a:stretch/>
        </p:blipFill>
        <p:spPr>
          <a:xfrm>
            <a:off x="1273805" y="2056688"/>
            <a:ext cx="6596402" cy="306411"/>
          </a:xfrm>
          <a:prstGeom prst="rect">
            <a:avLst/>
          </a:prstGeom>
          <a:noFill/>
          <a:ln>
            <a:noFill/>
          </a:ln>
        </p:spPr>
      </p:pic>
      <p:sp>
        <p:nvSpPr>
          <p:cNvPr id="1357" name="Google Shape;1357;p168"/>
          <p:cNvSpPr txBox="1"/>
          <p:nvPr/>
        </p:nvSpPr>
        <p:spPr>
          <a:xfrm>
            <a:off x="329250" y="1227525"/>
            <a:ext cx="83166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Arial"/>
              <a:buNone/>
            </a:pPr>
            <a:r>
              <a:rPr lang="en-US" sz="4800">
                <a:solidFill>
                  <a:srgbClr val="2D5476"/>
                </a:solidFill>
                <a:latin typeface="Arial Black"/>
                <a:ea typeface="Arial Black"/>
                <a:cs typeface="Arial Black"/>
                <a:sym typeface="Arial Black"/>
              </a:rPr>
              <a:t>Contact Information</a:t>
            </a:r>
            <a:endParaRPr b="0" i="0" sz="4800" u="none" cap="none" strike="noStrike">
              <a:solidFill>
                <a:srgbClr val="2D5476"/>
              </a:solidFill>
              <a:latin typeface="Arial Black"/>
              <a:ea typeface="Arial Black"/>
              <a:cs typeface="Arial Black"/>
              <a:sym typeface="Arial Black"/>
            </a:endParaRPr>
          </a:p>
        </p:txBody>
      </p:sp>
      <p:sp>
        <p:nvSpPr>
          <p:cNvPr id="1358" name="Google Shape;1358;p168"/>
          <p:cNvSpPr txBox="1"/>
          <p:nvPr/>
        </p:nvSpPr>
        <p:spPr>
          <a:xfrm>
            <a:off x="1063650" y="2457550"/>
            <a:ext cx="6847800" cy="328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rgbClr val="2D5476"/>
                </a:solidFill>
              </a:rPr>
              <a:t>Craig Shealy,  PhD</a:t>
            </a:r>
            <a:endParaRPr b="1" i="0" sz="3000" u="none" cap="none" strike="noStrike">
              <a:solidFill>
                <a:srgbClr val="2D5476"/>
              </a:solidFill>
            </a:endParaRPr>
          </a:p>
          <a:p>
            <a:pPr indent="0" lvl="0" marL="0" marR="0" rtl="0" algn="ctr">
              <a:spcBef>
                <a:spcPts val="0"/>
              </a:spcBef>
              <a:spcAft>
                <a:spcPts val="0"/>
              </a:spcAft>
              <a:buNone/>
            </a:pPr>
            <a:r>
              <a:rPr b="1" lang="en-US" sz="3000" u="sng">
                <a:solidFill>
                  <a:schemeClr val="hlink"/>
                </a:solidFill>
                <a:hlinkClick r:id="rId5"/>
              </a:rPr>
              <a:t>craigshealy@gmail.com</a:t>
            </a:r>
            <a:endParaRPr b="1" sz="3000">
              <a:solidFill>
                <a:srgbClr val="2D5476"/>
              </a:solidFill>
            </a:endParaRPr>
          </a:p>
          <a:p>
            <a:pPr indent="0" lvl="0" marL="0" marR="0" rtl="0" algn="ctr">
              <a:spcBef>
                <a:spcPts val="1000"/>
              </a:spcBef>
              <a:spcAft>
                <a:spcPts val="0"/>
              </a:spcAft>
              <a:buNone/>
            </a:pPr>
            <a:r>
              <a:rPr b="1" i="0" lang="en-US" sz="3000" u="none" cap="none" strike="noStrike">
                <a:solidFill>
                  <a:srgbClr val="2D5476"/>
                </a:solidFill>
              </a:rPr>
              <a:t>Kris Acheson-Clair,  PhD</a:t>
            </a:r>
            <a:endParaRPr b="1" i="0" sz="3000" u="none" cap="none" strike="noStrike">
              <a:solidFill>
                <a:srgbClr val="2D5476"/>
              </a:solidFill>
            </a:endParaRPr>
          </a:p>
          <a:p>
            <a:pPr indent="0" lvl="0" marL="0" marR="0" rtl="0" algn="ctr">
              <a:spcBef>
                <a:spcPts val="0"/>
              </a:spcBef>
              <a:spcAft>
                <a:spcPts val="0"/>
              </a:spcAft>
              <a:buNone/>
            </a:pPr>
            <a:r>
              <a:rPr b="1" lang="en-US" sz="3000" u="sng">
                <a:solidFill>
                  <a:schemeClr val="hlink"/>
                </a:solidFill>
                <a:hlinkClick r:id="rId6"/>
              </a:rPr>
              <a:t>kris.acheson@gmail.com</a:t>
            </a:r>
            <a:endParaRPr b="1" sz="3000">
              <a:solidFill>
                <a:srgbClr val="2D5476"/>
              </a:solidFill>
            </a:endParaRPr>
          </a:p>
          <a:p>
            <a:pPr indent="0" lvl="0" marL="0" marR="0" rtl="0" algn="ctr">
              <a:spcBef>
                <a:spcPts val="1000"/>
              </a:spcBef>
              <a:spcAft>
                <a:spcPts val="0"/>
              </a:spcAft>
              <a:buNone/>
            </a:pPr>
            <a:r>
              <a:rPr b="1" i="0" lang="en-US" sz="3000" u="none" cap="none" strike="noStrike">
                <a:solidFill>
                  <a:srgbClr val="2D5476"/>
                </a:solidFill>
              </a:rPr>
              <a:t>Jennifer  Wiley, EdD</a:t>
            </a:r>
            <a:endParaRPr b="1" i="0" sz="3000" u="none" cap="none" strike="noStrike">
              <a:solidFill>
                <a:srgbClr val="2D5476"/>
              </a:solidFill>
            </a:endParaRPr>
          </a:p>
          <a:p>
            <a:pPr indent="0" lvl="0" marL="0" marR="0" rtl="0" algn="ctr">
              <a:spcBef>
                <a:spcPts val="0"/>
              </a:spcBef>
              <a:spcAft>
                <a:spcPts val="0"/>
              </a:spcAft>
              <a:buNone/>
            </a:pPr>
            <a:r>
              <a:rPr b="1" lang="en-US" sz="3000" u="sng">
                <a:solidFill>
                  <a:schemeClr val="hlink"/>
                </a:solidFill>
                <a:hlinkClick r:id="rId7"/>
              </a:rPr>
              <a:t>jjoneswiley@gmail.com</a:t>
            </a:r>
            <a:r>
              <a:rPr b="1" lang="en-US" sz="3000">
                <a:solidFill>
                  <a:srgbClr val="2D5476"/>
                </a:solidFill>
              </a:rPr>
              <a:t> </a:t>
            </a:r>
            <a:endParaRPr b="1" i="0" sz="3000" u="none" cap="none" strike="noStrike">
              <a:solidFill>
                <a:srgbClr val="2D5476"/>
              </a:solidFill>
            </a:endParaRPr>
          </a:p>
        </p:txBody>
      </p:sp>
      <p:pic>
        <p:nvPicPr>
          <p:cNvPr id="1359" name="Google Shape;1359;p168"/>
          <p:cNvPicPr preferRelativeResize="0"/>
          <p:nvPr/>
        </p:nvPicPr>
        <p:blipFill rotWithShape="1">
          <a:blip r:embed="rId8">
            <a:alphaModFix/>
          </a:blip>
          <a:srcRect b="0" l="0" r="0" t="0"/>
          <a:stretch/>
        </p:blipFill>
        <p:spPr>
          <a:xfrm>
            <a:off x="0" y="0"/>
            <a:ext cx="1813676" cy="1276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